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86" r:id="rId8"/>
    <p:sldId id="262" r:id="rId9"/>
    <p:sldId id="263" r:id="rId10"/>
    <p:sldId id="264" r:id="rId11"/>
    <p:sldId id="265" r:id="rId12"/>
    <p:sldId id="266" r:id="rId13"/>
    <p:sldId id="267" r:id="rId14"/>
    <p:sldId id="268" r:id="rId15"/>
    <p:sldId id="269" r:id="rId16"/>
    <p:sldId id="270" r:id="rId17"/>
    <p:sldId id="273" r:id="rId18"/>
    <p:sldId id="271" r:id="rId19"/>
    <p:sldId id="272" r:id="rId20"/>
    <p:sldId id="279" r:id="rId21"/>
    <p:sldId id="280" r:id="rId22"/>
    <p:sldId id="281" r:id="rId23"/>
    <p:sldId id="282" r:id="rId24"/>
    <p:sldId id="283" r:id="rId25"/>
    <p:sldId id="284" r:id="rId26"/>
    <p:sldId id="285" r:id="rId27"/>
    <p:sldId id="274" r:id="rId28"/>
    <p:sldId id="275" r:id="rId29"/>
    <p:sldId id="276" r:id="rId30"/>
    <p:sldId id="277" r:id="rId31"/>
    <p:sldId id="27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162" autoAdjust="0"/>
  </p:normalViewPr>
  <p:slideViewPr>
    <p:cSldViewPr snapToGrid="0">
      <p:cViewPr>
        <p:scale>
          <a:sx n="70" d="100"/>
          <a:sy n="70" d="100"/>
        </p:scale>
        <p:origin x="-660" y="1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32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507474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261271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CE453-7B58-4770-8ECB-B33EF8821718}" type="slidenum">
              <a:rPr lang="en-GB" smtClean="0"/>
              <a:pPr/>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230078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179795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CE453-7B58-4770-8ECB-B33EF8821718}"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45887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4101081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614674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1430177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165233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268371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1547786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1539123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176639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29274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1752213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B58C26-E67D-43A8-80F2-FC957E10C4C6}" type="datetimeFigureOut">
              <a:rPr lang="en-GB" smtClean="0"/>
              <a:pPr/>
              <a:t>25/12/2023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263231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alphaModFix amt="35000"/>
            <a:lum/>
          </a:blip>
          <a:srcRect/>
          <a:stretch>
            <a:fillRect t="-34000" r="11000" b="-33000"/>
          </a:stretch>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B58C26-E67D-43A8-80F2-FC957E10C4C6}" type="datetimeFigureOut">
              <a:rPr lang="en-GB" smtClean="0"/>
              <a:pPr/>
              <a:t>25/12/2023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9ACE453-7B58-4770-8ECB-B33EF8821718}" type="slidenum">
              <a:rPr lang="en-GB" smtClean="0"/>
              <a:pPr/>
              <a:t>‹#›</a:t>
            </a:fld>
            <a:endParaRPr lang="en-GB"/>
          </a:p>
        </p:txBody>
      </p:sp>
    </p:spTree>
    <p:extLst>
      <p:ext uri="{BB962C8B-B14F-4D97-AF65-F5344CB8AC3E}">
        <p14:creationId xmlns="" xmlns:p14="http://schemas.microsoft.com/office/powerpoint/2010/main" val="955510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4000" r="11000" b="-33000"/>
          </a:stretch>
        </a:blip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191130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A8E153A-183B-1C44-BC4A-1F76C14F5E67}"/>
              </a:ext>
            </a:extLst>
          </p:cNvPr>
          <p:cNvSpPr txBox="1"/>
          <p:nvPr/>
        </p:nvSpPr>
        <p:spPr>
          <a:xfrm>
            <a:off x="191730" y="759527"/>
            <a:ext cx="11636476" cy="5288627"/>
          </a:xfrm>
          <a:prstGeom prst="rect">
            <a:avLst/>
          </a:prstGeom>
          <a:noFill/>
        </p:spPr>
        <p:txBody>
          <a:bodyPr wrap="square">
            <a:spAutoFit/>
          </a:bodyPr>
          <a:lstStyle/>
          <a:p>
            <a:pPr marL="457200" algn="r" rtl="1">
              <a:lnSpc>
                <a:spcPct val="200000"/>
              </a:lnSpc>
              <a:spcBef>
                <a:spcPts val="500"/>
              </a:spcBef>
              <a:spcAft>
                <a:spcPts val="500"/>
              </a:spcAft>
            </a:pPr>
            <a:r>
              <a:rPr lang="ar-SA" sz="28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السياسة العامة للثقافة :-</a:t>
            </a:r>
            <a:endParaRPr lang="en-GB" sz="28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633413" algn="justLow" rtl="1">
              <a:lnSpc>
                <a:spcPct val="200000"/>
              </a:lnSpc>
              <a:spcBef>
                <a:spcPts val="500"/>
              </a:spcBef>
              <a:spcAft>
                <a:spcPts val="500"/>
              </a:spcAft>
              <a:buSzPct val="200000"/>
              <a:buBlip>
                <a:blip r:embed="rId2"/>
              </a:buBlip>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جعل الثقافة ركن أساسي واستراتيجي في المصالحة الوطنية و الوصول للانتخابات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633413" algn="justLow" rtl="1">
              <a:lnSpc>
                <a:spcPct val="200000"/>
              </a:lnSpc>
              <a:spcBef>
                <a:spcPts val="500"/>
              </a:spcBef>
              <a:spcAft>
                <a:spcPts val="500"/>
              </a:spcAft>
              <a:buSzPct val="200000"/>
              <a:buBlip>
                <a:blip r:embed="rId2"/>
              </a:buBlip>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دعم الثقافة للمبدعين بكافة ربوع الوطن و تكريمهم و تشجيع المواهب و دعمهم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633413" algn="justLow" rtl="1">
              <a:lnSpc>
                <a:spcPct val="200000"/>
              </a:lnSpc>
              <a:spcBef>
                <a:spcPts val="500"/>
              </a:spcBef>
              <a:spcAft>
                <a:spcPts val="500"/>
              </a:spcAft>
              <a:buSzPct val="200000"/>
              <a:buBlip>
                <a:blip r:embed="rId2"/>
              </a:buBlip>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ربط المكونات الثقافية من خلال المهرجانات و الفعاليات و ذلك لخلق نوع من التصالح الفكري</a:t>
            </a:r>
            <a:endPar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633413" algn="justLow" rtl="1">
              <a:lnSpc>
                <a:spcPct val="200000"/>
              </a:lnSpc>
              <a:spcBef>
                <a:spcPts val="500"/>
              </a:spcBef>
              <a:spcAft>
                <a:spcPts val="500"/>
              </a:spcAft>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والعمل على توحيد الأفكار والرؤى التي تنهض بقطاع الثقافة و ذلك لترسيخ (( المساواة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r>
              <a:rPr lang="ar-LY"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633413" algn="justLow" rtl="1">
              <a:lnSpc>
                <a:spcPct val="200000"/>
              </a:lnSpc>
              <a:spcBef>
                <a:spcPts val="500"/>
              </a:spcBef>
              <a:spcAft>
                <a:spcPts val="500"/>
              </a:spcAft>
              <a:buSzPct val="200000"/>
              <a:buBlip>
                <a:blip r:embed="rId2"/>
              </a:buBlip>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جعل الثقافة درعاً قوياً لحماية الوطن من الغزو الفكري والتطرف من خلال التعريف به والتصدي له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56439501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58C9F1B-A7F4-0F57-E466-564F65F0B7FA}"/>
              </a:ext>
            </a:extLst>
          </p:cNvPr>
          <p:cNvSpPr txBox="1"/>
          <p:nvPr/>
        </p:nvSpPr>
        <p:spPr>
          <a:xfrm>
            <a:off x="1061884" y="331679"/>
            <a:ext cx="8613057" cy="6412012"/>
          </a:xfrm>
          <a:prstGeom prst="rect">
            <a:avLst/>
          </a:prstGeom>
          <a:noFill/>
        </p:spPr>
        <p:txBody>
          <a:bodyPr wrap="square">
            <a:spAutoFit/>
          </a:bodyPr>
          <a:lstStyle/>
          <a:p>
            <a:pPr marL="457200" algn="r" rtl="1">
              <a:lnSpc>
                <a:spcPct val="200000"/>
              </a:lnSpc>
              <a:spcBef>
                <a:spcPts val="500"/>
              </a:spcBef>
              <a:spcAft>
                <a:spcPts val="500"/>
              </a:spcAft>
            </a:pPr>
            <a:r>
              <a:rPr lang="ar-SA" sz="18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8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المرتكزات</a:t>
            </a:r>
            <a:r>
              <a:rPr lang="ar-SA" sz="20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 :-</a:t>
            </a:r>
            <a:endParaRPr lang="en-GB" sz="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Bef>
                <a:spcPts val="500"/>
              </a:spcBef>
              <a:spcAft>
                <a:spcPts val="500"/>
              </a:spcAft>
              <a:buFont typeface="+mj-lt"/>
              <a:buAutoNum type="arabicPeriod"/>
            </a:pP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المحافظة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على عقيدتنا الوسطية السمحة و تراثنا الوطني الأصيل </a:t>
            </a:r>
            <a:r>
              <a:rPr lang="ar-SA" sz="2400"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و</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خصوصيتنا</a:t>
            </a:r>
            <a:r>
              <a:rPr lang="ar-LY"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وعاداتنا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و تقاليدنا بجميع مكوناتنا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ar-LY"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50000"/>
              </a:lnSpc>
              <a:spcBef>
                <a:spcPts val="500"/>
              </a:spcBef>
              <a:spcAft>
                <a:spcPts val="500"/>
              </a:spcAft>
              <a:buFont typeface="+mj-lt"/>
              <a:buAutoNum type="arabicPeriod"/>
            </a:pP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ثقافة متجددة تليق </a:t>
            </a: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ب</a:t>
            </a: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الهوية </a:t>
            </a: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الوطنية .</a:t>
            </a:r>
            <a:endParaRPr lang="en-GB"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50000"/>
              </a:lnSpc>
              <a:spcBef>
                <a:spcPts val="500"/>
              </a:spcBef>
              <a:spcAft>
                <a:spcPts val="500"/>
              </a:spcAft>
              <a:buFont typeface="+mj-lt"/>
              <a:buAutoNum type="arabicPeriod"/>
            </a:pP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التنمية </a:t>
            </a: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المعرفية </a:t>
            </a: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بوابة الإصلاح المجتمعي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Bef>
                <a:spcPts val="500"/>
              </a:spcBef>
              <a:spcAft>
                <a:spcPts val="500"/>
              </a:spcAft>
              <a:buFont typeface="+mj-lt"/>
              <a:buAutoNum type="arabicPeriod"/>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الحوار و الانفتاح على الأخر.</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Bef>
                <a:spcPts val="500"/>
              </a:spcBef>
              <a:spcAft>
                <a:spcPts val="500"/>
              </a:spcAft>
              <a:buFont typeface="+mj-lt"/>
              <a:buAutoNum type="arabicPeriod"/>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المساواة و العدل و تكافؤ الفرص للجميع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Bef>
                <a:spcPts val="500"/>
              </a:spcBef>
              <a:spcAft>
                <a:spcPts val="500"/>
              </a:spcAft>
              <a:buFont typeface="+mj-lt"/>
              <a:buAutoNum type="arabicPeriod"/>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التعريف بالموروث الثقافي الليبي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Bef>
                <a:spcPts val="500"/>
              </a:spcBef>
              <a:spcAft>
                <a:spcPts val="500"/>
              </a:spcAft>
              <a:buFont typeface="+mj-lt"/>
              <a:buAutoNum type="arabicPeriod"/>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تعزيز الروابط الوطنية و الاخوة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87544238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stretch>
            <a:fillRect t="-3000" r="14000" b="-4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48B2B6D-1729-3D73-82C3-DF8400B2EDBE}"/>
              </a:ext>
            </a:extLst>
          </p:cNvPr>
          <p:cNvSpPr txBox="1"/>
          <p:nvPr/>
        </p:nvSpPr>
        <p:spPr>
          <a:xfrm>
            <a:off x="672353" y="254990"/>
            <a:ext cx="10744200" cy="5957551"/>
          </a:xfrm>
          <a:prstGeom prst="rect">
            <a:avLst/>
          </a:prstGeom>
          <a:noFill/>
        </p:spPr>
        <p:txBody>
          <a:bodyPr wrap="square">
            <a:spAutoFit/>
          </a:bodyPr>
          <a:lstStyle/>
          <a:p>
            <a:pPr marL="355600" algn="r" rtl="1">
              <a:lnSpc>
                <a:spcPct val="200000"/>
              </a:lnSpc>
              <a:spcBef>
                <a:spcPts val="500"/>
              </a:spcBef>
              <a:spcAft>
                <a:spcPts val="500"/>
              </a:spcAft>
            </a:pPr>
            <a:r>
              <a:rPr lang="ar-SA" sz="18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LY" sz="18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LY" sz="2800" b="1" dirty="0">
                <a:solidFill>
                  <a:schemeClr val="accent1"/>
                </a:solidFill>
                <a:effectLst/>
                <a:latin typeface="Calibri" panose="020F0502020204030204" pitchFamily="34" charset="0"/>
                <a:ea typeface="Calibri" panose="020F0502020204030204" pitchFamily="34" charset="0"/>
                <a:cs typeface="PT Bold Heading" panose="02010400000000000000" pitchFamily="2" charset="-78"/>
              </a:rPr>
              <a:t>التحليل البيئي</a:t>
            </a:r>
            <a:r>
              <a:rPr lang="en-US" sz="3200" b="1" dirty="0">
                <a:solidFill>
                  <a:schemeClr val="accent1"/>
                </a:solidFill>
                <a:latin typeface="Calibri" panose="020F0502020204030204" pitchFamily="34" charset="0"/>
                <a:ea typeface="Calibri" panose="020F0502020204030204" pitchFamily="34" charset="0"/>
                <a:cs typeface="PT Bold Heading" panose="02010400000000000000" pitchFamily="2" charset="-78"/>
              </a:rPr>
              <a:t>SWOT</a:t>
            </a:r>
            <a:r>
              <a:rPr lang="en-US" sz="2800" b="1" dirty="0">
                <a:solidFill>
                  <a:schemeClr val="accent1"/>
                </a:solidFill>
                <a:latin typeface="Calibri" panose="020F0502020204030204" pitchFamily="34" charset="0"/>
                <a:ea typeface="Calibri" panose="020F0502020204030204" pitchFamily="34" charset="0"/>
                <a:cs typeface="PT Bold Heading" panose="02010400000000000000" pitchFamily="2" charset="-78"/>
              </a:rPr>
              <a:t> </a:t>
            </a:r>
            <a:endParaRPr lang="en-GB" sz="28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15000"/>
              </a:lnSpc>
            </a:pPr>
            <a:r>
              <a:rPr lang="ar-SA" sz="28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مواطن القوة </a:t>
            </a:r>
            <a:r>
              <a:rPr lang="ar-SA" sz="20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a:t>
            </a:r>
            <a:endParaRPr lang="en-GB" sz="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spcBef>
                <a:spcPts val="500"/>
              </a:spcBef>
              <a:spcAft>
                <a:spcPts val="500"/>
              </a:spcAft>
              <a:buFont typeface="Symbol" panose="05050102010706020507" pitchFamily="18" charset="2"/>
              <a:buChar char=""/>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عمل</a:t>
            </a:r>
            <a:r>
              <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ت</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الوزارة على تفعيل القرارات المهمة التي من شأنها </a:t>
            </a:r>
            <a:r>
              <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رفع مستوي الاداء</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وذلك بتعديل التنظيم الداخلي للوزارة رقم (( 487 )) المؤرخ بتاريخ (( 2021 م )) وذلك بدمج عدد من الأقسام و الوحدات و تنظيم الإدارات و المكاتب بطريقة علمية باحثة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spcBef>
                <a:spcPts val="500"/>
              </a:spcBef>
              <a:spcAft>
                <a:spcPts val="500"/>
              </a:spcAft>
              <a:buFont typeface="Symbol" panose="05050102010706020507" pitchFamily="18" charset="2"/>
              <a:buChar char=""/>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تأهيل الموظفين من خلال التدريب المستمر و المكثف و إعادة تنسيبهم كلاً حسب تخصصه من خلال إدارة الموارد البشرية وفق معايير مدروسة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spcBef>
                <a:spcPts val="500"/>
              </a:spcBef>
              <a:spcAft>
                <a:spcPts val="500"/>
              </a:spcAft>
              <a:buFont typeface="Symbol" panose="05050102010706020507" pitchFamily="18" charset="2"/>
              <a:buChar char=""/>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العمل الجماعي بين الإدارات و المكاتب بالوزارة ما أثمر الكثير من الإيجابيات التي من شأنها النهوض بهذا الصرح العريق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spcBef>
                <a:spcPts val="500"/>
              </a:spcBef>
              <a:spcAft>
                <a:spcPts val="500"/>
              </a:spcAft>
              <a:buFont typeface="Symbol" panose="05050102010706020507" pitchFamily="18" charset="2"/>
              <a:buChar char=""/>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دعم السيدة / معالي الوزير لكل المبادرات و الاتفاقيات التي تخدم الصالح العام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spcBef>
                <a:spcPts val="500"/>
              </a:spcBef>
              <a:spcAft>
                <a:spcPts val="500"/>
              </a:spcAft>
              <a:buFont typeface="Symbol" panose="05050102010706020507" pitchFamily="18" charset="2"/>
              <a:buChar char=""/>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عودة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قطاع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الثقافة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كحقيبة وزارية قد ساهم في حلحلت الكثير من المشاكل </a:t>
            </a:r>
            <a:r>
              <a:rPr lang="ar-LY"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و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العراقيل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برجوع الاجسام الثقافية تحت جسم صلب وفعال ومترابط وقوي تحت مسمى (( وزارة الثقافة والتنمية المعرفية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06562090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2A3F6EC-6268-1D76-A1D6-4900DCE94721}"/>
              </a:ext>
            </a:extLst>
          </p:cNvPr>
          <p:cNvSpPr txBox="1"/>
          <p:nvPr/>
        </p:nvSpPr>
        <p:spPr>
          <a:xfrm>
            <a:off x="793376" y="445170"/>
            <a:ext cx="10179424" cy="6709529"/>
          </a:xfrm>
          <a:prstGeom prst="rect">
            <a:avLst/>
          </a:prstGeom>
          <a:noFill/>
        </p:spPr>
        <p:txBody>
          <a:bodyPr wrap="square">
            <a:spAutoFit/>
          </a:bodyPr>
          <a:lstStyle/>
          <a:p>
            <a:pPr algn="r">
              <a:lnSpc>
                <a:spcPct val="200000"/>
              </a:lnSpc>
            </a:pPr>
            <a:r>
              <a:rPr lang="ar-SA" sz="28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مواطن الضعف :-</a:t>
            </a:r>
            <a:endParaRPr lang="en-GB" sz="28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800100" indent="-342900" algn="justLow" rtl="1">
              <a:lnSpc>
                <a:spcPct val="150000"/>
              </a:lnSpc>
              <a:spcAft>
                <a:spcPts val="500"/>
              </a:spcAft>
              <a:buSzPct val="200000"/>
              <a:buBlip>
                <a:blip r:embed="rId2"/>
              </a:buBlip>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للأسف من المعلوم أن المال عصب الحياة و هو المادة التي تحرك الأفكار و الرؤى</a:t>
            </a:r>
            <a:endPar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457200" algn="justLow" rtl="1">
              <a:lnSpc>
                <a:spcPct val="150000"/>
              </a:lnSpc>
              <a:spcAft>
                <a:spcPts val="500"/>
              </a:spcAft>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وعدم تخصيص ميزانية للوزارة تسبب في عدم إنجاز ما تسعى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إليه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من</a:t>
            </a:r>
            <a:endPar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457200" algn="justLow" rtl="1">
              <a:lnSpc>
                <a:spcPct val="150000"/>
              </a:lnSpc>
              <a:spcAft>
                <a:spcPts val="500"/>
              </a:spcAft>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خطط قريبة وبعيدة تخدم الوطن بشكل عام و الوزارة بشكل خاص لأن ليبيا غنية</a:t>
            </a:r>
            <a:endPar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457200" algn="justLow" rtl="1">
              <a:lnSpc>
                <a:spcPct val="150000"/>
              </a:lnSpc>
              <a:spcAft>
                <a:spcPts val="500"/>
              </a:spcAft>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جداً بالموروث الثقافي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والإبداع</a:t>
            </a:r>
            <a:r>
              <a:rPr lang="ar-LY"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ي</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و عدم تخصيص ميزانية تسبب في عدم الإيفاء بما</a:t>
            </a:r>
            <a:endPar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457200" algn="justLow" rtl="1">
              <a:lnSpc>
                <a:spcPct val="150000"/>
              </a:lnSpc>
              <a:spcAft>
                <a:spcPts val="500"/>
              </a:spcAft>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تعهدنا به للمبدع و المثقف الليبي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800100" indent="-342900" algn="r" rtl="1">
              <a:lnSpc>
                <a:spcPct val="150000"/>
              </a:lnSpc>
              <a:spcBef>
                <a:spcPts val="500"/>
              </a:spcBef>
              <a:spcAft>
                <a:spcPts val="500"/>
              </a:spcAft>
              <a:buSzPct val="200000"/>
              <a:buBlip>
                <a:blip r:embed="rId2"/>
              </a:buBlip>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عدم توفر المسارح و دور العرض و الدعم الكافي تسبب في فجوة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ثقافية</a:t>
            </a:r>
            <a:r>
              <a:rPr lang="ar-LY"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جعلت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من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ليبيا</a:t>
            </a:r>
            <a:endParaRPr lang="ar-LY"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800100" indent="290513" algn="r" rtl="1">
              <a:lnSpc>
                <a:spcPct val="150000"/>
              </a:lnSpc>
              <a:spcBef>
                <a:spcPts val="500"/>
              </a:spcBef>
              <a:spcAft>
                <a:spcPts val="500"/>
              </a:spcAft>
              <a:buSzPct val="200000"/>
              <a:tabLst>
                <a:tab pos="1312863" algn="l"/>
              </a:tabLst>
            </a:pP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تتأخر في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هذا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الجانب المهم الذي هو الاساس في اغلب الدول </a:t>
            </a:r>
            <a:r>
              <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800100" indent="-342900" algn="r" rtl="1">
              <a:lnSpc>
                <a:spcPct val="150000"/>
              </a:lnSpc>
              <a:spcBef>
                <a:spcPts val="500"/>
              </a:spcBef>
              <a:spcAft>
                <a:spcPts val="500"/>
              </a:spcAft>
              <a:buSzPct val="200000"/>
              <a:buBlip>
                <a:blip r:embed="rId2"/>
              </a:buBlip>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التخبط </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في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تغيير حقيبة قطاع الثقافة من وزارة الى هيئة والعكس </a:t>
            </a:r>
            <a:r>
              <a:rPr lang="ar-SA" sz="24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ب</a:t>
            </a:r>
            <a:r>
              <a:rPr lang="ar-LY"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ل</a:t>
            </a: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إ</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ضافة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لتغيير</a:t>
            </a:r>
            <a:r>
              <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المسمى</a:t>
            </a:r>
            <a:r>
              <a:rPr lang="ar-LY"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p>
          <a:p>
            <a:pPr marL="800100" indent="-342900" algn="r" rtl="1">
              <a:lnSpc>
                <a:spcPct val="150000"/>
              </a:lnSpc>
              <a:spcBef>
                <a:spcPts val="500"/>
              </a:spcBef>
              <a:spcAft>
                <a:spcPts val="500"/>
              </a:spcAft>
              <a:buSzPct val="200000"/>
            </a:pP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314688913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BCCE28C-B9A5-8D52-1B38-4D43A75E308D}"/>
              </a:ext>
            </a:extLst>
          </p:cNvPr>
          <p:cNvSpPr txBox="1"/>
          <p:nvPr/>
        </p:nvSpPr>
        <p:spPr>
          <a:xfrm>
            <a:off x="907934" y="0"/>
            <a:ext cx="9211236" cy="6550511"/>
          </a:xfrm>
          <a:prstGeom prst="rect">
            <a:avLst/>
          </a:prstGeom>
          <a:noFill/>
        </p:spPr>
        <p:txBody>
          <a:bodyPr wrap="square">
            <a:spAutoFit/>
          </a:bodyPr>
          <a:lstStyle/>
          <a:p>
            <a:pPr marL="457200" algn="r" rtl="1">
              <a:lnSpc>
                <a:spcPct val="150000"/>
              </a:lnSpc>
              <a:spcBef>
                <a:spcPts val="500"/>
              </a:spcBef>
              <a:spcAft>
                <a:spcPts val="500"/>
              </a:spcAft>
            </a:pPr>
            <a:r>
              <a:rPr lang="ar-SA" sz="18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r>
              <a:rPr lang="ar-SA" sz="20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 </a:t>
            </a:r>
            <a:r>
              <a:rPr lang="ar-SA" sz="28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التحديات</a:t>
            </a:r>
            <a:r>
              <a:rPr lang="ar-SA" sz="20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 </a:t>
            </a:r>
            <a:r>
              <a:rPr lang="ar-SA" sz="2000" b="1" dirty="0" smtClean="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a:t>
            </a:r>
            <a:endParaRPr lang="en-GB" sz="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Bef>
                <a:spcPts val="500"/>
              </a:spcBef>
              <a:spcAft>
                <a:spcPts val="500"/>
              </a:spcAft>
              <a:buSzPct val="200000"/>
              <a:buBlip>
                <a:blip r:embed="rId2"/>
              </a:buBlip>
            </a:pPr>
            <a:r>
              <a:rPr lang="ar-SA" sz="2400" dirty="0">
                <a:solidFill>
                  <a:schemeClr val="accent1"/>
                </a:solidFill>
                <a:effectLst/>
                <a:latin typeface="Arial" pitchFamily="34" charset="0"/>
                <a:ea typeface="Calibri" panose="020F0502020204030204" pitchFamily="34" charset="0"/>
                <a:cs typeface="Arial" pitchFamily="34" charset="0"/>
              </a:rPr>
              <a:t>عدم تخصيص </a:t>
            </a:r>
            <a:r>
              <a:rPr lang="ar-SA" sz="2400" dirty="0" smtClean="0">
                <a:solidFill>
                  <a:schemeClr val="accent1"/>
                </a:solidFill>
                <a:effectLst/>
                <a:latin typeface="Arial" pitchFamily="34" charset="0"/>
                <a:ea typeface="Calibri" panose="020F0502020204030204" pitchFamily="34" charset="0"/>
                <a:cs typeface="Arial" pitchFamily="34" charset="0"/>
              </a:rPr>
              <a:t>ميزانية</a:t>
            </a:r>
            <a:r>
              <a:rPr lang="ar-LY" sz="2400" dirty="0" smtClean="0">
                <a:solidFill>
                  <a:schemeClr val="accent1"/>
                </a:solidFill>
                <a:effectLst/>
                <a:latin typeface="Arial" pitchFamily="34" charset="0"/>
                <a:ea typeface="Calibri" panose="020F0502020204030204" pitchFamily="34" charset="0"/>
                <a:cs typeface="Arial" pitchFamily="34" charset="0"/>
              </a:rPr>
              <a:t> </a:t>
            </a:r>
            <a:r>
              <a:rPr lang="ar-SA" sz="2400" dirty="0" smtClean="0">
                <a:solidFill>
                  <a:schemeClr val="accent1"/>
                </a:solidFill>
                <a:effectLst/>
                <a:latin typeface="Arial" pitchFamily="34" charset="0"/>
                <a:ea typeface="Calibri" panose="020F0502020204030204" pitchFamily="34" charset="0"/>
                <a:cs typeface="Arial" pitchFamily="34" charset="0"/>
              </a:rPr>
              <a:t>لقطاع </a:t>
            </a:r>
            <a:r>
              <a:rPr lang="ar-SA" sz="2400" dirty="0">
                <a:solidFill>
                  <a:schemeClr val="accent1"/>
                </a:solidFill>
                <a:effectLst/>
                <a:latin typeface="Arial" pitchFamily="34" charset="0"/>
                <a:ea typeface="Calibri" panose="020F0502020204030204" pitchFamily="34" charset="0"/>
                <a:cs typeface="Arial" pitchFamily="34" charset="0"/>
              </a:rPr>
              <a:t>الثقافة يقف </a:t>
            </a:r>
            <a:r>
              <a:rPr lang="ar-SA" sz="2400" dirty="0" smtClean="0">
                <a:solidFill>
                  <a:schemeClr val="accent1"/>
                </a:solidFill>
                <a:effectLst/>
                <a:latin typeface="Arial" pitchFamily="34" charset="0"/>
                <a:ea typeface="Calibri" panose="020F0502020204030204" pitchFamily="34" charset="0"/>
                <a:cs typeface="Arial" pitchFamily="34" charset="0"/>
              </a:rPr>
              <a:t>حج</a:t>
            </a:r>
            <a:r>
              <a:rPr lang="ar-LY" sz="2400" dirty="0" smtClean="0">
                <a:solidFill>
                  <a:schemeClr val="accent1"/>
                </a:solidFill>
                <a:effectLst/>
                <a:latin typeface="Arial" pitchFamily="34" charset="0"/>
                <a:ea typeface="Calibri" panose="020F0502020204030204" pitchFamily="34" charset="0"/>
                <a:cs typeface="Arial" pitchFamily="34" charset="0"/>
              </a:rPr>
              <a:t>ر</a:t>
            </a:r>
            <a:r>
              <a:rPr lang="ar-SA" sz="2400" dirty="0" smtClean="0">
                <a:solidFill>
                  <a:schemeClr val="accent1"/>
                </a:solidFill>
                <a:effectLst/>
                <a:latin typeface="Arial" pitchFamily="34" charset="0"/>
                <a:ea typeface="Calibri" panose="020F0502020204030204" pitchFamily="34" charset="0"/>
                <a:cs typeface="Arial" pitchFamily="34" charset="0"/>
              </a:rPr>
              <a:t>عثرة </a:t>
            </a:r>
            <a:r>
              <a:rPr lang="ar-SA" sz="2400" dirty="0">
                <a:solidFill>
                  <a:schemeClr val="accent1"/>
                </a:solidFill>
                <a:effectLst/>
                <a:latin typeface="Arial" pitchFamily="34" charset="0"/>
                <a:ea typeface="Calibri" panose="020F0502020204030204" pitchFamily="34" charset="0"/>
                <a:cs typeface="Arial" pitchFamily="34" charset="0"/>
              </a:rPr>
              <a:t>في اتمام ما</a:t>
            </a:r>
            <a:r>
              <a:rPr lang="ar-LY" sz="2400" dirty="0">
                <a:solidFill>
                  <a:schemeClr val="accent1"/>
                </a:solidFill>
                <a:effectLst/>
                <a:latin typeface="Arial" pitchFamily="34" charset="0"/>
                <a:ea typeface="Calibri" panose="020F0502020204030204" pitchFamily="34" charset="0"/>
                <a:cs typeface="Arial" pitchFamily="34" charset="0"/>
              </a:rPr>
              <a:t> </a:t>
            </a:r>
            <a:r>
              <a:rPr lang="ar-SA" sz="2400" dirty="0">
                <a:solidFill>
                  <a:schemeClr val="accent1"/>
                </a:solidFill>
                <a:effectLst/>
                <a:latin typeface="Arial" pitchFamily="34" charset="0"/>
                <a:ea typeface="Calibri" panose="020F0502020204030204" pitchFamily="34" charset="0"/>
                <a:cs typeface="Arial" pitchFamily="34" charset="0"/>
              </a:rPr>
              <a:t>تسعى </a:t>
            </a:r>
            <a:r>
              <a:rPr lang="ar-SA" sz="2400" dirty="0" smtClean="0">
                <a:solidFill>
                  <a:schemeClr val="accent1"/>
                </a:solidFill>
                <a:effectLst/>
                <a:latin typeface="Arial" pitchFamily="34" charset="0"/>
                <a:ea typeface="Calibri" panose="020F0502020204030204" pitchFamily="34" charset="0"/>
                <a:cs typeface="Arial" pitchFamily="34" charset="0"/>
              </a:rPr>
              <a:t>إليه من</a:t>
            </a:r>
            <a:r>
              <a:rPr lang="ar-LY" sz="2400" dirty="0" smtClean="0">
                <a:solidFill>
                  <a:schemeClr val="accent1"/>
                </a:solidFill>
                <a:effectLst/>
                <a:latin typeface="Arial" pitchFamily="34" charset="0"/>
                <a:ea typeface="Calibri" panose="020F0502020204030204" pitchFamily="34" charset="0"/>
                <a:cs typeface="Arial" pitchFamily="34" charset="0"/>
              </a:rPr>
              <a:t> </a:t>
            </a:r>
            <a:r>
              <a:rPr lang="ar-SA" sz="2400" dirty="0" smtClean="0">
                <a:solidFill>
                  <a:schemeClr val="accent1"/>
                </a:solidFill>
                <a:effectLst/>
                <a:latin typeface="Arial" pitchFamily="34" charset="0"/>
                <a:ea typeface="Calibri" panose="020F0502020204030204" pitchFamily="34" charset="0"/>
                <a:cs typeface="Arial" pitchFamily="34" charset="0"/>
              </a:rPr>
              <a:t>خطط </a:t>
            </a:r>
            <a:r>
              <a:rPr lang="ar-SA" sz="2400" dirty="0">
                <a:solidFill>
                  <a:schemeClr val="accent1"/>
                </a:solidFill>
                <a:effectLst/>
                <a:latin typeface="Arial" pitchFamily="34" charset="0"/>
                <a:ea typeface="Calibri" panose="020F0502020204030204" pitchFamily="34" charset="0"/>
                <a:cs typeface="Arial" pitchFamily="34" charset="0"/>
              </a:rPr>
              <a:t>ترتقي بالموارد البشرية في بلادنا الحبيبة وهي </a:t>
            </a:r>
            <a:r>
              <a:rPr lang="ar-SA" sz="2400" dirty="0" smtClean="0">
                <a:solidFill>
                  <a:schemeClr val="accent1"/>
                </a:solidFill>
                <a:effectLst/>
                <a:latin typeface="Arial" pitchFamily="34" charset="0"/>
                <a:ea typeface="Calibri" panose="020F0502020204030204" pitchFamily="34" charset="0"/>
                <a:cs typeface="Arial" pitchFamily="34" charset="0"/>
              </a:rPr>
              <a:t>من </a:t>
            </a:r>
            <a:r>
              <a:rPr lang="ar-SA" sz="2400" dirty="0">
                <a:solidFill>
                  <a:schemeClr val="accent1"/>
                </a:solidFill>
                <a:effectLst/>
                <a:latin typeface="Arial" pitchFamily="34" charset="0"/>
                <a:ea typeface="Calibri" panose="020F0502020204030204" pitchFamily="34" charset="0"/>
                <a:cs typeface="Arial" pitchFamily="34" charset="0"/>
              </a:rPr>
              <a:t>أقوى التحديات التي </a:t>
            </a:r>
            <a:r>
              <a:rPr lang="ar-SA" sz="2400" dirty="0" smtClean="0">
                <a:solidFill>
                  <a:schemeClr val="accent1"/>
                </a:solidFill>
                <a:effectLst/>
                <a:latin typeface="Arial" pitchFamily="34" charset="0"/>
                <a:ea typeface="Calibri" panose="020F0502020204030204" pitchFamily="34" charset="0"/>
                <a:cs typeface="Arial" pitchFamily="34" charset="0"/>
              </a:rPr>
              <a:t>تواجه</a:t>
            </a:r>
            <a:r>
              <a:rPr lang="ar-LY" sz="2400" dirty="0" smtClean="0">
                <a:solidFill>
                  <a:schemeClr val="accent1"/>
                </a:solidFill>
                <a:latin typeface="Arial" pitchFamily="34" charset="0"/>
                <a:ea typeface="Calibri" panose="020F0502020204030204" pitchFamily="34" charset="0"/>
                <a:cs typeface="Arial" pitchFamily="34" charset="0"/>
              </a:rPr>
              <a:t> </a:t>
            </a:r>
            <a:r>
              <a:rPr lang="ar-LY" sz="2400" dirty="0" smtClean="0">
                <a:solidFill>
                  <a:schemeClr val="accent1"/>
                </a:solidFill>
                <a:effectLst/>
                <a:latin typeface="Arial" pitchFamily="34" charset="0"/>
                <a:ea typeface="Calibri" panose="020F0502020204030204" pitchFamily="34" charset="0"/>
                <a:cs typeface="Arial" pitchFamily="34" charset="0"/>
              </a:rPr>
              <a:t>ا</a:t>
            </a:r>
            <a:r>
              <a:rPr lang="ar-SA" sz="2400" dirty="0" smtClean="0">
                <a:solidFill>
                  <a:schemeClr val="accent1"/>
                </a:solidFill>
                <a:effectLst/>
                <a:latin typeface="Arial" pitchFamily="34" charset="0"/>
                <a:ea typeface="Calibri" panose="020F0502020204030204" pitchFamily="34" charset="0"/>
                <a:cs typeface="Arial" pitchFamily="34" charset="0"/>
              </a:rPr>
              <a:t>لوزارة </a:t>
            </a:r>
            <a:r>
              <a:rPr lang="ar-SA" sz="2400" dirty="0">
                <a:solidFill>
                  <a:schemeClr val="accent1"/>
                </a:solidFill>
                <a:effectLst/>
                <a:latin typeface="Arial" pitchFamily="34" charset="0"/>
                <a:ea typeface="Calibri" panose="020F0502020204030204" pitchFamily="34" charset="0"/>
                <a:cs typeface="Arial" pitchFamily="34" charset="0"/>
              </a:rPr>
              <a:t>في قادم </a:t>
            </a:r>
            <a:r>
              <a:rPr lang="ar-SA" sz="2400" dirty="0" smtClean="0">
                <a:solidFill>
                  <a:schemeClr val="accent1"/>
                </a:solidFill>
                <a:effectLst/>
                <a:latin typeface="Arial" pitchFamily="34" charset="0"/>
                <a:ea typeface="Calibri" panose="020F0502020204030204" pitchFamily="34" charset="0"/>
                <a:cs typeface="Arial" pitchFamily="34" charset="0"/>
              </a:rPr>
              <a:t>الأعوام</a:t>
            </a:r>
            <a:r>
              <a:rPr lang="ar-LY" sz="2400" dirty="0" smtClean="0">
                <a:solidFill>
                  <a:schemeClr val="accent1"/>
                </a:solidFill>
                <a:effectLst/>
                <a:latin typeface="Arial" pitchFamily="34" charset="0"/>
                <a:ea typeface="Calibri" panose="020F0502020204030204" pitchFamily="34" charset="0"/>
                <a:cs typeface="Arial" pitchFamily="34" charset="0"/>
              </a:rPr>
              <a:t> </a:t>
            </a:r>
            <a:r>
              <a:rPr lang="ar-SA" sz="2400" dirty="0" smtClean="0">
                <a:solidFill>
                  <a:schemeClr val="accent1"/>
                </a:solidFill>
                <a:effectLst/>
                <a:latin typeface="Arial" pitchFamily="34" charset="0"/>
                <a:ea typeface="Calibri" panose="020F0502020204030204" pitchFamily="34" charset="0"/>
                <a:cs typeface="Arial" pitchFamily="34" charset="0"/>
              </a:rPr>
              <a:t>.</a:t>
            </a:r>
            <a:endParaRPr lang="en-GB" sz="2400" dirty="0" smtClean="0">
              <a:solidFill>
                <a:schemeClr val="accent1"/>
              </a:solidFill>
              <a:effectLst/>
              <a:latin typeface="Arial" pitchFamily="34" charset="0"/>
              <a:ea typeface="Calibri" panose="020F0502020204030204" pitchFamily="34" charset="0"/>
              <a:cs typeface="Arial" pitchFamily="34" charset="0"/>
            </a:endParaRPr>
          </a:p>
          <a:p>
            <a:pPr marL="342900" lvl="0" indent="-342900" algn="just" rtl="1">
              <a:spcBef>
                <a:spcPts val="500"/>
              </a:spcBef>
              <a:spcAft>
                <a:spcPts val="500"/>
              </a:spcAft>
              <a:buSzPct val="200000"/>
              <a:buBlip>
                <a:blip r:embed="rId2"/>
              </a:buBlip>
            </a:pPr>
            <a:r>
              <a:rPr lang="ar-SA" sz="2400" dirty="0" smtClean="0">
                <a:solidFill>
                  <a:schemeClr val="accent1"/>
                </a:solidFill>
                <a:effectLst/>
                <a:latin typeface="Arial" pitchFamily="34" charset="0"/>
                <a:ea typeface="Calibri" panose="020F0502020204030204" pitchFamily="34" charset="0"/>
                <a:cs typeface="Arial" pitchFamily="34" charset="0"/>
              </a:rPr>
              <a:t>عدم </a:t>
            </a:r>
            <a:r>
              <a:rPr lang="ar-SA" sz="2400" dirty="0">
                <a:solidFill>
                  <a:schemeClr val="accent1"/>
                </a:solidFill>
                <a:effectLst/>
                <a:latin typeface="Arial" pitchFamily="34" charset="0"/>
                <a:ea typeface="Calibri" panose="020F0502020204030204" pitchFamily="34" charset="0"/>
                <a:cs typeface="Arial" pitchFamily="34" charset="0"/>
              </a:rPr>
              <a:t>تطبيق </a:t>
            </a:r>
            <a:r>
              <a:rPr lang="ar-LY" sz="2400" dirty="0" smtClean="0">
                <a:solidFill>
                  <a:schemeClr val="accent1"/>
                </a:solidFill>
                <a:latin typeface="Arial" pitchFamily="34" charset="0"/>
                <a:ea typeface="Calibri" panose="020F0502020204030204" pitchFamily="34" charset="0"/>
                <a:cs typeface="Arial" pitchFamily="34" charset="0"/>
              </a:rPr>
              <a:t>الاتفاقيات</a:t>
            </a:r>
            <a:r>
              <a:rPr lang="ar-SA" sz="2400" dirty="0" smtClean="0">
                <a:solidFill>
                  <a:schemeClr val="accent1"/>
                </a:solidFill>
                <a:effectLst/>
                <a:latin typeface="Arial" pitchFamily="34" charset="0"/>
                <a:ea typeface="Calibri" panose="020F0502020204030204" pitchFamily="34" charset="0"/>
                <a:cs typeface="Arial" pitchFamily="34" charset="0"/>
              </a:rPr>
              <a:t> </a:t>
            </a:r>
            <a:r>
              <a:rPr lang="ar-SA" sz="2400" dirty="0">
                <a:solidFill>
                  <a:schemeClr val="accent1"/>
                </a:solidFill>
                <a:effectLst/>
                <a:latin typeface="Arial" pitchFamily="34" charset="0"/>
                <a:ea typeface="Calibri" panose="020F0502020204030204" pitchFamily="34" charset="0"/>
                <a:cs typeface="Arial" pitchFamily="34" charset="0"/>
              </a:rPr>
              <a:t>المبرمة مع الدول الأخرى في مجال الثقافة يحتاج لدعم </a:t>
            </a:r>
            <a:r>
              <a:rPr lang="ar-SA" sz="2400" dirty="0" smtClean="0">
                <a:solidFill>
                  <a:schemeClr val="accent1"/>
                </a:solidFill>
                <a:effectLst/>
                <a:latin typeface="Arial" pitchFamily="34" charset="0"/>
                <a:ea typeface="Calibri" panose="020F0502020204030204" pitchFamily="34" charset="0"/>
                <a:cs typeface="Arial" pitchFamily="34" charset="0"/>
              </a:rPr>
              <a:t>حكومي</a:t>
            </a:r>
            <a:r>
              <a:rPr lang="ar-LY" sz="2400" dirty="0" smtClean="0">
                <a:solidFill>
                  <a:schemeClr val="accent1"/>
                </a:solidFill>
                <a:latin typeface="Arial" pitchFamily="34" charset="0"/>
                <a:ea typeface="Calibri" panose="020F0502020204030204" pitchFamily="34" charset="0"/>
                <a:cs typeface="Arial" pitchFamily="34" charset="0"/>
              </a:rPr>
              <a:t> </a:t>
            </a:r>
            <a:r>
              <a:rPr lang="ar-SA" sz="2400" dirty="0" smtClean="0">
                <a:solidFill>
                  <a:schemeClr val="accent1"/>
                </a:solidFill>
                <a:effectLst/>
                <a:latin typeface="Arial" pitchFamily="34" charset="0"/>
                <a:ea typeface="Calibri" panose="020F0502020204030204" pitchFamily="34" charset="0"/>
                <a:cs typeface="Arial" pitchFamily="34" charset="0"/>
              </a:rPr>
              <a:t>عالي المستوى بتوفير المناخ المناسب </a:t>
            </a:r>
            <a:r>
              <a:rPr lang="ar-SA" sz="2400" dirty="0" err="1" smtClean="0">
                <a:solidFill>
                  <a:schemeClr val="accent1"/>
                </a:solidFill>
                <a:effectLst/>
                <a:latin typeface="Arial" pitchFamily="34" charset="0"/>
                <a:ea typeface="Calibri" panose="020F0502020204030204" pitchFamily="34" charset="0"/>
                <a:cs typeface="Arial" pitchFamily="34" charset="0"/>
              </a:rPr>
              <a:t>و</a:t>
            </a:r>
            <a:r>
              <a:rPr lang="ar-SA" sz="2400" dirty="0" smtClean="0">
                <a:solidFill>
                  <a:schemeClr val="accent1"/>
                </a:solidFill>
                <a:effectLst/>
                <a:latin typeface="Arial" pitchFamily="34" charset="0"/>
                <a:ea typeface="Calibri" panose="020F0502020204030204" pitchFamily="34" charset="0"/>
                <a:cs typeface="Arial" pitchFamily="34" charset="0"/>
              </a:rPr>
              <a:t> أدوات النجاح</a:t>
            </a:r>
            <a:r>
              <a:rPr lang="en-US" sz="2400" dirty="0" smtClean="0">
                <a:solidFill>
                  <a:schemeClr val="accent1"/>
                </a:solidFill>
                <a:effectLst/>
                <a:latin typeface="Arial" pitchFamily="34" charset="0"/>
                <a:ea typeface="Calibri" panose="020F0502020204030204" pitchFamily="34" charset="0"/>
                <a:cs typeface="Arial" pitchFamily="34" charset="0"/>
              </a:rPr>
              <a:t> </a:t>
            </a:r>
            <a:r>
              <a:rPr lang="ar-LY" sz="2400" dirty="0" smtClean="0">
                <a:solidFill>
                  <a:schemeClr val="accent1"/>
                </a:solidFill>
                <a:effectLst/>
                <a:latin typeface="Arial" pitchFamily="34" charset="0"/>
                <a:ea typeface="Calibri" panose="020F0502020204030204" pitchFamily="34" charset="0"/>
                <a:cs typeface="Arial" pitchFamily="34" charset="0"/>
              </a:rPr>
              <a:t>.</a:t>
            </a:r>
          </a:p>
          <a:p>
            <a:pPr marL="342900" lvl="0" indent="-342900" algn="just" rtl="1">
              <a:spcBef>
                <a:spcPts val="500"/>
              </a:spcBef>
              <a:spcAft>
                <a:spcPts val="500"/>
              </a:spcAft>
              <a:buSzPct val="200000"/>
              <a:buBlip>
                <a:blip r:embed="rId2"/>
              </a:buBlip>
            </a:pPr>
            <a:r>
              <a:rPr lang="ar-SA" sz="2400" dirty="0" smtClean="0">
                <a:solidFill>
                  <a:schemeClr val="accent1"/>
                </a:solidFill>
                <a:latin typeface="Arial" pitchFamily="34" charset="0"/>
                <a:ea typeface="Calibri" panose="020F0502020204030204" pitchFamily="34" charset="0"/>
                <a:cs typeface="Arial" pitchFamily="34" charset="0"/>
              </a:rPr>
              <a:t>كان لفصل الجهات التابعة لوزارة الثقافة </a:t>
            </a:r>
            <a:r>
              <a:rPr lang="ar-SA" sz="2400" dirty="0" err="1" smtClean="0">
                <a:solidFill>
                  <a:schemeClr val="accent1"/>
                </a:solidFill>
                <a:latin typeface="Arial" pitchFamily="34" charset="0"/>
                <a:ea typeface="Calibri" panose="020F0502020204030204" pitchFamily="34" charset="0"/>
                <a:cs typeface="Arial" pitchFamily="34" charset="0"/>
              </a:rPr>
              <a:t>و</a:t>
            </a:r>
            <a:r>
              <a:rPr lang="ar-SA" sz="2400" dirty="0" smtClean="0">
                <a:solidFill>
                  <a:schemeClr val="accent1"/>
                </a:solidFill>
                <a:latin typeface="Arial" pitchFamily="34" charset="0"/>
                <a:ea typeface="Calibri" panose="020F0502020204030204" pitchFamily="34" charset="0"/>
                <a:cs typeface="Arial" pitchFamily="34" charset="0"/>
              </a:rPr>
              <a:t> التنمية المعرفية أثر سلبياَ في إتمام مهامها ومن ضمن هذه السلبيات القصور الكبير في التعاون والتنسيق الذي تسبب في فجوة بين الوزارة وبعض الجهات التابعة</a:t>
            </a:r>
            <a:r>
              <a:rPr lang="ar-LY" sz="2400" dirty="0" smtClean="0">
                <a:solidFill>
                  <a:schemeClr val="accent1"/>
                </a:solidFill>
                <a:latin typeface="Arial" pitchFamily="34" charset="0"/>
                <a:ea typeface="Calibri" panose="020F0502020204030204" pitchFamily="34" charset="0"/>
                <a:cs typeface="Arial" pitchFamily="34" charset="0"/>
              </a:rPr>
              <a:t> .</a:t>
            </a:r>
          </a:p>
          <a:p>
            <a:pPr marL="342900" lvl="0" indent="-342900" algn="just" rtl="1">
              <a:spcBef>
                <a:spcPts val="500"/>
              </a:spcBef>
              <a:spcAft>
                <a:spcPts val="500"/>
              </a:spcAft>
              <a:buSzPct val="200000"/>
              <a:buBlip>
                <a:blip r:embed="rId2"/>
              </a:buBlip>
            </a:pPr>
            <a:r>
              <a:rPr lang="ar-SA" sz="2400" dirty="0" smtClean="0">
                <a:solidFill>
                  <a:schemeClr val="accent1"/>
                </a:solidFill>
                <a:latin typeface="Arial" pitchFamily="34" charset="0"/>
                <a:ea typeface="Calibri" panose="020F0502020204030204" pitchFamily="34" charset="0"/>
                <a:cs typeface="Arial" pitchFamily="34" charset="0"/>
              </a:rPr>
              <a:t>العراقيل التي </a:t>
            </a:r>
            <a:r>
              <a:rPr lang="ar-SA" sz="2400" dirty="0" err="1" smtClean="0">
                <a:solidFill>
                  <a:schemeClr val="accent1"/>
                </a:solidFill>
                <a:latin typeface="Arial" pitchFamily="34" charset="0"/>
                <a:ea typeface="Calibri" panose="020F0502020204030204" pitchFamily="34" charset="0"/>
                <a:cs typeface="Arial" pitchFamily="34" charset="0"/>
              </a:rPr>
              <a:t>شهدتها</a:t>
            </a:r>
            <a:r>
              <a:rPr lang="ar-SA" sz="2400" dirty="0" smtClean="0">
                <a:solidFill>
                  <a:schemeClr val="accent1"/>
                </a:solidFill>
                <a:latin typeface="Arial" pitchFamily="34" charset="0"/>
                <a:ea typeface="Calibri" panose="020F0502020204030204" pitchFamily="34" charset="0"/>
                <a:cs typeface="Arial" pitchFamily="34" charset="0"/>
              </a:rPr>
              <a:t> الوزارة في الآونة الأخيرة  تداخل المهام من بعض الجهات الأخرى من أحياء بعض </a:t>
            </a:r>
            <a:r>
              <a:rPr lang="ar-SA" sz="2400" dirty="0" err="1" smtClean="0">
                <a:solidFill>
                  <a:schemeClr val="accent1"/>
                </a:solidFill>
                <a:latin typeface="Arial" pitchFamily="34" charset="0"/>
                <a:ea typeface="Calibri" panose="020F0502020204030204" pitchFamily="34" charset="0"/>
                <a:cs typeface="Arial" pitchFamily="34" charset="0"/>
              </a:rPr>
              <a:t>المناشط</a:t>
            </a:r>
            <a:r>
              <a:rPr lang="ar-SA" sz="2400" dirty="0" smtClean="0">
                <a:solidFill>
                  <a:schemeClr val="accent1"/>
                </a:solidFill>
                <a:latin typeface="Arial" pitchFamily="34" charset="0"/>
                <a:ea typeface="Calibri" panose="020F0502020204030204" pitchFamily="34" charset="0"/>
                <a:cs typeface="Arial" pitchFamily="34" charset="0"/>
              </a:rPr>
              <a:t> والأعياد والأعمال التي</a:t>
            </a:r>
            <a:r>
              <a:rPr lang="ar-LY" sz="2400" dirty="0" smtClean="0">
                <a:solidFill>
                  <a:schemeClr val="accent1"/>
                </a:solidFill>
                <a:latin typeface="Arial" pitchFamily="34" charset="0"/>
                <a:ea typeface="Calibri" panose="020F0502020204030204" pitchFamily="34" charset="0"/>
                <a:cs typeface="Arial" pitchFamily="34" charset="0"/>
              </a:rPr>
              <a:t> هي</a:t>
            </a:r>
            <a:r>
              <a:rPr lang="ar-SA" sz="2400" dirty="0" smtClean="0">
                <a:solidFill>
                  <a:schemeClr val="accent1"/>
                </a:solidFill>
                <a:latin typeface="Arial" pitchFamily="34" charset="0"/>
                <a:ea typeface="Calibri" panose="020F0502020204030204" pitchFamily="34" charset="0"/>
                <a:cs typeface="Arial" pitchFamily="34" charset="0"/>
              </a:rPr>
              <a:t> من صميم عم</a:t>
            </a:r>
            <a:r>
              <a:rPr lang="ar-LY" sz="2400" dirty="0" smtClean="0">
                <a:solidFill>
                  <a:schemeClr val="accent1"/>
                </a:solidFill>
                <a:latin typeface="Arial" pitchFamily="34" charset="0"/>
                <a:ea typeface="Calibri" panose="020F0502020204030204" pitchFamily="34" charset="0"/>
                <a:cs typeface="Arial" pitchFamily="34" charset="0"/>
              </a:rPr>
              <a:t>ل</a:t>
            </a:r>
            <a:r>
              <a:rPr lang="ar-SA" sz="2400" dirty="0" err="1" smtClean="0">
                <a:solidFill>
                  <a:schemeClr val="accent1"/>
                </a:solidFill>
                <a:latin typeface="Arial" pitchFamily="34" charset="0"/>
                <a:ea typeface="Calibri" panose="020F0502020204030204" pitchFamily="34" charset="0"/>
                <a:cs typeface="Arial" pitchFamily="34" charset="0"/>
              </a:rPr>
              <a:t>نا</a:t>
            </a:r>
            <a:r>
              <a:rPr lang="ar-SA" sz="2400" dirty="0" smtClean="0">
                <a:solidFill>
                  <a:schemeClr val="accent1"/>
                </a:solidFill>
                <a:latin typeface="Arial" pitchFamily="34" charset="0"/>
                <a:ea typeface="Calibri" panose="020F0502020204030204" pitchFamily="34" charset="0"/>
                <a:cs typeface="Arial" pitchFamily="34" charset="0"/>
              </a:rPr>
              <a:t> وما</a:t>
            </a:r>
            <a:r>
              <a:rPr lang="ar-LY" sz="2400" dirty="0" smtClean="0">
                <a:solidFill>
                  <a:schemeClr val="accent1"/>
                </a:solidFill>
                <a:latin typeface="Arial" pitchFamily="34" charset="0"/>
                <a:ea typeface="Calibri" panose="020F0502020204030204" pitchFamily="34" charset="0"/>
                <a:cs typeface="Arial" pitchFamily="34" charset="0"/>
              </a:rPr>
              <a:t> </a:t>
            </a:r>
            <a:r>
              <a:rPr lang="ar-SA" sz="2400" dirty="0" smtClean="0">
                <a:solidFill>
                  <a:schemeClr val="accent1"/>
                </a:solidFill>
                <a:latin typeface="Arial" pitchFamily="34" charset="0"/>
                <a:ea typeface="Calibri" panose="020F0502020204030204" pitchFamily="34" charset="0"/>
                <a:cs typeface="Arial" pitchFamily="34" charset="0"/>
              </a:rPr>
              <a:t>كان له من أثر</a:t>
            </a:r>
            <a:r>
              <a:rPr lang="ar-LY" sz="2400" dirty="0" smtClean="0">
                <a:solidFill>
                  <a:schemeClr val="accent1"/>
                </a:solidFill>
                <a:latin typeface="Arial" pitchFamily="34" charset="0"/>
                <a:ea typeface="Calibri" panose="020F0502020204030204" pitchFamily="34" charset="0"/>
                <a:cs typeface="Arial" pitchFamily="34" charset="0"/>
              </a:rPr>
              <a:t> </a:t>
            </a:r>
            <a:r>
              <a:rPr lang="ar-SA" sz="2400" dirty="0" smtClean="0">
                <a:solidFill>
                  <a:schemeClr val="accent1"/>
                </a:solidFill>
                <a:latin typeface="Arial" pitchFamily="34" charset="0"/>
                <a:ea typeface="Calibri" panose="020F0502020204030204" pitchFamily="34" charset="0"/>
                <a:cs typeface="Arial" pitchFamily="34" charset="0"/>
              </a:rPr>
              <a:t>على الوزارة وتوقف بعض الأعمال ذات الأهمية حسب التخصصات الموكلة إلينا </a:t>
            </a:r>
            <a:endParaRPr lang="ar-LY" sz="2400" dirty="0" smtClean="0">
              <a:solidFill>
                <a:schemeClr val="accent1"/>
              </a:solidFill>
              <a:latin typeface="Arial" pitchFamily="34" charset="0"/>
              <a:ea typeface="Calibri" panose="020F0502020204030204" pitchFamily="34" charset="0"/>
              <a:cs typeface="Arial" pitchFamily="34" charset="0"/>
            </a:endParaRPr>
          </a:p>
          <a:p>
            <a:pPr marL="342900" lvl="0" indent="-342900" algn="just" rtl="1">
              <a:spcBef>
                <a:spcPts val="500"/>
              </a:spcBef>
              <a:spcAft>
                <a:spcPts val="500"/>
              </a:spcAft>
              <a:buSzPct val="200000"/>
            </a:pPr>
            <a:r>
              <a:rPr lang="ar-LY" dirty="0" smtClean="0">
                <a:solidFill>
                  <a:schemeClr val="accent1"/>
                </a:solidFill>
                <a:latin typeface="Arial" pitchFamily="34" charset="0"/>
                <a:ea typeface="Calibri" panose="020F0502020204030204" pitchFamily="34" charset="0"/>
                <a:cs typeface="Arial" pitchFamily="34" charset="0"/>
              </a:rPr>
              <a:t>((</a:t>
            </a:r>
            <a:r>
              <a:rPr lang="ar-LY" sz="2400" dirty="0" smtClean="0">
                <a:solidFill>
                  <a:schemeClr val="accent1"/>
                </a:solidFill>
                <a:latin typeface="Arial" pitchFamily="34" charset="0"/>
                <a:ea typeface="Calibri" panose="020F0502020204030204" pitchFamily="34" charset="0"/>
                <a:cs typeface="Arial" pitchFamily="34" charset="0"/>
              </a:rPr>
              <a:t> </a:t>
            </a:r>
            <a:r>
              <a:rPr lang="ar-SA" sz="2400" dirty="0" smtClean="0">
                <a:solidFill>
                  <a:schemeClr val="accent1"/>
                </a:solidFill>
                <a:latin typeface="Arial" pitchFamily="34" charset="0"/>
                <a:ea typeface="Calibri" panose="020F0502020204030204" pitchFamily="34" charset="0"/>
                <a:cs typeface="Arial" pitchFamily="34" charset="0"/>
              </a:rPr>
              <a:t>الكل يعلم مدى حرص وزارة الثقافة والتنمية المعرفية على حب العمل الجماعي وإنجاح عمل حكومة الوحدة الوطنية ولذلك نسعى لتطوير القطاع من خلال القيام بكامل الأعمال الموكلة إلينا دون تقصير رغم قلة الإمكانيات</a:t>
            </a:r>
            <a:r>
              <a:rPr lang="ar-LY" sz="2400" dirty="0" smtClean="0">
                <a:solidFill>
                  <a:schemeClr val="accent1"/>
                </a:solidFill>
                <a:latin typeface="Arial" pitchFamily="34" charset="0"/>
                <a:ea typeface="Calibri" panose="020F0502020204030204" pitchFamily="34" charset="0"/>
                <a:cs typeface="Arial" pitchFamily="34" charset="0"/>
              </a:rPr>
              <a:t> </a:t>
            </a:r>
            <a:r>
              <a:rPr lang="ar-LY" dirty="0" smtClean="0">
                <a:solidFill>
                  <a:schemeClr val="accent1"/>
                </a:solidFill>
                <a:latin typeface="Arial" pitchFamily="34" charset="0"/>
                <a:ea typeface="Calibri" panose="020F0502020204030204" pitchFamily="34" charset="0"/>
                <a:cs typeface="Arial" pitchFamily="34" charset="0"/>
              </a:rPr>
              <a:t>)) .</a:t>
            </a:r>
            <a:endParaRPr lang="en-US" dirty="0" smtClean="0">
              <a:solidFill>
                <a:schemeClr val="accent1"/>
              </a:solidFill>
              <a:latin typeface="Arial" pitchFamily="34" charset="0"/>
              <a:ea typeface="Calibri" panose="020F0502020204030204" pitchFamily="34" charset="0"/>
              <a:cs typeface="Arial" pitchFamily="34" charset="0"/>
            </a:endParaRPr>
          </a:p>
        </p:txBody>
      </p:sp>
    </p:spTree>
    <p:extLst>
      <p:ext uri="{BB962C8B-B14F-4D97-AF65-F5344CB8AC3E}">
        <p14:creationId xmlns="" xmlns:p14="http://schemas.microsoft.com/office/powerpoint/2010/main" val="328493289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1BBADC0C-3F8D-0505-0405-36A53C70C124}"/>
              </a:ext>
            </a:extLst>
          </p:cNvPr>
          <p:cNvSpPr txBox="1"/>
          <p:nvPr/>
        </p:nvSpPr>
        <p:spPr>
          <a:xfrm>
            <a:off x="1234888" y="1043731"/>
            <a:ext cx="9722223" cy="4770537"/>
          </a:xfrm>
          <a:prstGeom prst="rect">
            <a:avLst/>
          </a:prstGeom>
          <a:noFill/>
        </p:spPr>
        <p:txBody>
          <a:bodyPr wrap="square">
            <a:spAutoFit/>
          </a:bodyPr>
          <a:lstStyle/>
          <a:p>
            <a:pPr marL="228600" algn="ctr" rtl="1">
              <a:lnSpc>
                <a:spcPct val="200000"/>
              </a:lnSpc>
              <a:spcBef>
                <a:spcPts val="500"/>
              </a:spcBef>
              <a:spcAft>
                <a:spcPts val="500"/>
              </a:spcAft>
            </a:pPr>
            <a:r>
              <a:rPr lang="ar-LY" sz="36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    </a:t>
            </a:r>
            <a:r>
              <a:rPr lang="ar-SA" sz="36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برنامج الخطة</a:t>
            </a:r>
            <a:r>
              <a:rPr lang="ar-LY" sz="36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 </a:t>
            </a:r>
            <a:endParaRPr lang="en-GB" sz="36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457200" algn="ctr" rtl="1">
              <a:lnSpc>
                <a:spcPct val="200000"/>
              </a:lnSpc>
              <a:spcBef>
                <a:spcPts val="500"/>
              </a:spcBef>
              <a:spcAft>
                <a:spcPts val="500"/>
              </a:spcAft>
            </a:pPr>
            <a:r>
              <a:rPr lang="ar-LY" sz="3600"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  </a:t>
            </a:r>
            <a:r>
              <a:rPr lang="ar-SA" sz="3600"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دعم الإبداع و التميز .</a:t>
            </a:r>
            <a:endParaRPr lang="en-GB" sz="36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457200" algn="ctr" rtl="1">
              <a:lnSpc>
                <a:spcPct val="200000"/>
              </a:lnSpc>
              <a:spcBef>
                <a:spcPts val="500"/>
              </a:spcBef>
              <a:spcAft>
                <a:spcPts val="500"/>
              </a:spcAft>
            </a:pPr>
            <a:r>
              <a:rPr lang="ar-SA" sz="3600"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الأنشطة الثقافية و الشبابية</a:t>
            </a:r>
            <a:endParaRPr lang="en-GB" sz="36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810260" algn="ctr" rtl="1">
              <a:lnSpc>
                <a:spcPct val="200000"/>
              </a:lnSpc>
              <a:spcBef>
                <a:spcPts val="500"/>
              </a:spcBef>
              <a:spcAft>
                <a:spcPts val="500"/>
              </a:spcAft>
            </a:pPr>
            <a:r>
              <a:rPr lang="ar-SA" sz="3600"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الإنتاج الثقافي الشامل</a:t>
            </a:r>
            <a:endParaRPr lang="en-GB" sz="36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403578769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524DC3D-0FA8-B417-97E4-BF434E083466}"/>
              </a:ext>
            </a:extLst>
          </p:cNvPr>
          <p:cNvSpPr txBox="1"/>
          <p:nvPr/>
        </p:nvSpPr>
        <p:spPr>
          <a:xfrm>
            <a:off x="668991" y="925106"/>
            <a:ext cx="10854018" cy="5575885"/>
          </a:xfrm>
          <a:prstGeom prst="rect">
            <a:avLst/>
          </a:prstGeom>
          <a:noFill/>
        </p:spPr>
        <p:txBody>
          <a:bodyPr wrap="square">
            <a:spAutoFit/>
          </a:bodyPr>
          <a:lstStyle/>
          <a:p>
            <a:pPr marL="85725" algn="r" rtl="1">
              <a:lnSpc>
                <a:spcPct val="200000"/>
              </a:lnSpc>
              <a:spcBef>
                <a:spcPts val="500"/>
              </a:spcBef>
              <a:spcAft>
                <a:spcPts val="500"/>
              </a:spcAft>
            </a:pPr>
            <a:r>
              <a:rPr lang="ar-LY" sz="2400" b="1" u="sng"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ملامح </a:t>
            </a:r>
            <a:r>
              <a:rPr lang="ar-SA" sz="2400" b="1" u="sng"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الخطة </a:t>
            </a:r>
            <a:r>
              <a:rPr lang="ar-SA" sz="2400" b="1" u="sng"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الثقافية لوزارة الثقافة والتنمية المعرفية</a:t>
            </a:r>
            <a:endParaRPr lang="en-GB"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50000"/>
              </a:lnSpc>
              <a:spcBef>
                <a:spcPts val="500"/>
              </a:spcBef>
              <a:spcAft>
                <a:spcPts val="500"/>
              </a:spcAft>
              <a:tabLst>
                <a:tab pos="1602105" algn="l"/>
              </a:tabLst>
            </a:pPr>
            <a:r>
              <a:rPr lang="ar-SA"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تنطلق</a:t>
            </a:r>
            <a:r>
              <a:rPr lang="ar-SA" sz="2000" b="1" dirty="0">
                <a:solidFill>
                  <a:schemeClr val="accent1"/>
                </a:solidFill>
                <a:latin typeface="Calibri" panose="020F0502020204030204" pitchFamily="34" charset="0"/>
                <a:ea typeface="Calibri" panose="020F0502020204030204" pitchFamily="34" charset="0"/>
                <a:cs typeface="Arial" panose="020B0604020202020204" pitchFamily="34" charset="0"/>
              </a:rPr>
              <a:t> الخطة الثقافية لوزارة الثقافة والتنمية المعرفية </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وفق</a:t>
            </a: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جدول </a:t>
            </a:r>
            <a:r>
              <a:rPr lang="ar-SA" sz="2000" b="1" dirty="0">
                <a:solidFill>
                  <a:schemeClr val="accent1"/>
                </a:solidFill>
                <a:latin typeface="Calibri" panose="020F0502020204030204" pitchFamily="34" charset="0"/>
                <a:ea typeface="Calibri" panose="020F0502020204030204" pitchFamily="34" charset="0"/>
                <a:cs typeface="Arial" panose="020B0604020202020204" pitchFamily="34" charset="0"/>
              </a:rPr>
              <a:t>زمني محدد لإحياء الاعياد والمنسابات الوطنية والدولية والمهرجانات والبرامج السنوية المعتمدة والمستحدثة وذلك بالتنسيق بين الادارات والمكاتب وفق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معاي</a:t>
            </a: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ي</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ر </a:t>
            </a:r>
            <a:r>
              <a:rPr lang="ar-SA" sz="2000" b="1" dirty="0">
                <a:solidFill>
                  <a:schemeClr val="accent1"/>
                </a:solidFill>
                <a:latin typeface="Calibri" panose="020F0502020204030204" pitchFamily="34" charset="0"/>
                <a:ea typeface="Calibri" panose="020F0502020204030204" pitchFamily="34" charset="0"/>
                <a:cs typeface="Arial" panose="020B0604020202020204" pitchFamily="34" charset="0"/>
              </a:rPr>
              <a:t>وجداول وذلك للمحافظة على الهوية الثقافية الليبية ونشرها والسعي </a:t>
            </a:r>
            <a:r>
              <a:rPr lang="ar-SA"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المستمر </a:t>
            </a: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ل</a:t>
            </a:r>
            <a:r>
              <a:rPr lang="ar-SA"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تأصيل </a:t>
            </a:r>
            <a:r>
              <a:rPr lang="ar-SA"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مفهوم الانتماء  واحياء الايام الوطنية والاعتزاز بها  والمشاركة في الايام الثقافية </a:t>
            </a:r>
            <a:r>
              <a:rPr lang="ar-SA" sz="2000" b="1"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الدو</a:t>
            </a:r>
            <a:r>
              <a:rPr lang="ar-LY"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لي</a:t>
            </a:r>
            <a:r>
              <a:rPr lang="ar-SA"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ة </a:t>
            </a:r>
            <a:r>
              <a:rPr lang="ar-SA"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بإحياء الايام العالمية والاعياد الدولية والمهرجانات والمؤتمرات والندوات ذات الطابع الثقافي لأننا نعلم جيداً مدى حرص حكومة الوحدة الوطنية على سير العمل بشكل مميز لكافة القطاعات ودعمهم لجميع المبادرات التي تساهم في استقرار الوطن وما تشهده </a:t>
            </a:r>
            <a:r>
              <a:rPr lang="ar-SA"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بلا</a:t>
            </a:r>
            <a:r>
              <a:rPr lang="ar-LY"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د</a:t>
            </a:r>
            <a:r>
              <a:rPr lang="ar-SA" sz="2000" b="1"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نا</a:t>
            </a:r>
            <a:r>
              <a:rPr lang="ar-SA"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هذه الأيام من مشاريع ضخمة ساهمة في عودة الحياة وازدهارها تأمل </a:t>
            </a:r>
            <a:r>
              <a:rPr lang="ar-SA"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وزارة </a:t>
            </a:r>
            <a:r>
              <a:rPr lang="ar-SA"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الثقافة والتنمية المعرفية من الحكومة تخصيص ميزانية تلبي طموحات المرحلة المقبلة وهي مرحلة تهيئة المواطن لخوض الانتخابات ونشر مفهوم العدالة الوطنية وذلك </a:t>
            </a:r>
            <a:r>
              <a:rPr lang="ar-SA" sz="2000" b="1"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للتعر</a:t>
            </a:r>
            <a:r>
              <a:rPr lang="ar-LY"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ي</a:t>
            </a:r>
            <a:r>
              <a:rPr lang="ar-SA"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ف </a:t>
            </a:r>
            <a:r>
              <a:rPr lang="ar-SA" sz="2000" b="1"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بها</a:t>
            </a:r>
            <a:r>
              <a:rPr lang="ar-SA"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بالندوات </a:t>
            </a:r>
            <a:r>
              <a:rPr lang="ar-SA"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والمؤتمرات للمساهمة في خلق بيئة تليق بهذا الحدث التاريخي ولاستكمال الاعمال الثقافية بشكل عام </a:t>
            </a:r>
            <a:r>
              <a:rPr lang="ar-SA"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نسعى </a:t>
            </a:r>
            <a:r>
              <a:rPr lang="ar-SA"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ايضاً لترسيخ مفهوم التعاون بين كافة القطاعات وذلك بدعم رئاسة </a:t>
            </a:r>
            <a:r>
              <a:rPr lang="ar-SA"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الوز</a:t>
            </a:r>
            <a:r>
              <a:rPr lang="ar-LY"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راء </a:t>
            </a:r>
            <a:r>
              <a:rPr lang="ar-SA" sz="20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من </a:t>
            </a:r>
            <a:r>
              <a:rPr lang="ar-SA"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خلال حث جميع القطاعات على التنسيق والعمل المشترك للنهوض بهذا الوطن العريق</a:t>
            </a:r>
            <a:r>
              <a:rPr lang="ar-SA"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1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GB" sz="1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18253924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Connector 5">
            <a:extLst>
              <a:ext uri="{FF2B5EF4-FFF2-40B4-BE49-F238E27FC236}">
                <a16:creationId xmlns="" xmlns:a16="http://schemas.microsoft.com/office/drawing/2014/main" id="{31096115-4071-7880-AE4D-447F954A20DD}"/>
              </a:ext>
            </a:extLst>
          </p:cNvPr>
          <p:cNvSpPr/>
          <p:nvPr/>
        </p:nvSpPr>
        <p:spPr>
          <a:xfrm>
            <a:off x="965199" y="2881085"/>
            <a:ext cx="1785257" cy="1494971"/>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SA" sz="1800" b="1" dirty="0">
                <a:effectLst/>
                <a:ea typeface="Calibri" panose="020F0502020204030204" pitchFamily="34" charset="0"/>
                <a:cs typeface="Arial" panose="020B0604020202020204" pitchFamily="34" charset="0"/>
              </a:rPr>
              <a:t>المهرجانات و الاحتفالات </a:t>
            </a:r>
            <a:endParaRPr lang="en-GB" dirty="0"/>
          </a:p>
        </p:txBody>
      </p:sp>
      <p:grpSp>
        <p:nvGrpSpPr>
          <p:cNvPr id="23" name="Group 22">
            <a:extLst>
              <a:ext uri="{FF2B5EF4-FFF2-40B4-BE49-F238E27FC236}">
                <a16:creationId xmlns="" xmlns:a16="http://schemas.microsoft.com/office/drawing/2014/main" id="{E5702EC1-052E-D0BB-D9F6-7C8F628CC59C}"/>
              </a:ext>
            </a:extLst>
          </p:cNvPr>
          <p:cNvGrpSpPr/>
          <p:nvPr/>
        </p:nvGrpSpPr>
        <p:grpSpPr>
          <a:xfrm>
            <a:off x="2128157" y="150530"/>
            <a:ext cx="7848600" cy="6605870"/>
            <a:chOff x="2177143" y="192315"/>
            <a:chExt cx="7848600" cy="6605870"/>
          </a:xfrm>
        </p:grpSpPr>
        <p:sp>
          <p:nvSpPr>
            <p:cNvPr id="4" name="Flowchart: Connector 3">
              <a:extLst>
                <a:ext uri="{FF2B5EF4-FFF2-40B4-BE49-F238E27FC236}">
                  <a16:creationId xmlns="" xmlns:a16="http://schemas.microsoft.com/office/drawing/2014/main" id="{8C1FC885-F492-BE75-4F00-239B54AA1092}"/>
                </a:ext>
              </a:extLst>
            </p:cNvPr>
            <p:cNvSpPr/>
            <p:nvPr/>
          </p:nvSpPr>
          <p:spPr>
            <a:xfrm>
              <a:off x="6992258" y="740227"/>
              <a:ext cx="1926770" cy="1494971"/>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SA" sz="1800" b="1" dirty="0">
                  <a:effectLst/>
                  <a:ea typeface="Calibri" panose="020F0502020204030204" pitchFamily="34" charset="0"/>
                  <a:cs typeface="Arial" panose="020B0604020202020204" pitchFamily="34" charset="0"/>
                </a:rPr>
                <a:t>الجـوائــــــز</a:t>
              </a:r>
              <a:r>
                <a:rPr lang="ar-LY" sz="1800" b="1" dirty="0">
                  <a:effectLst/>
                  <a:ea typeface="Calibri" panose="020F0502020204030204" pitchFamily="34" charset="0"/>
                  <a:cs typeface="Arial" panose="020B0604020202020204" pitchFamily="34" charset="0"/>
                </a:rPr>
                <a:t> </a:t>
              </a:r>
              <a:r>
                <a:rPr lang="ar-SA" sz="1800" b="1" dirty="0">
                  <a:effectLst/>
                  <a:ea typeface="Calibri" panose="020F0502020204030204" pitchFamily="34" charset="0"/>
                  <a:cs typeface="Arial" panose="020B0604020202020204" pitchFamily="34" charset="0"/>
                </a:rPr>
                <a:t>الثقافية</a:t>
              </a:r>
              <a:endParaRPr lang="en-GB" dirty="0"/>
            </a:p>
          </p:txBody>
        </p:sp>
        <p:sp>
          <p:nvSpPr>
            <p:cNvPr id="5" name="Flowchart: Connector 4">
              <a:extLst>
                <a:ext uri="{FF2B5EF4-FFF2-40B4-BE49-F238E27FC236}">
                  <a16:creationId xmlns="" xmlns:a16="http://schemas.microsoft.com/office/drawing/2014/main" id="{FFB0EE5E-1E00-9C51-3949-BA052CE742A5}"/>
                </a:ext>
              </a:extLst>
            </p:cNvPr>
            <p:cNvSpPr/>
            <p:nvPr/>
          </p:nvSpPr>
          <p:spPr>
            <a:xfrm>
              <a:off x="8240486" y="2668815"/>
              <a:ext cx="1785257" cy="1494971"/>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SA" sz="1800" b="1">
                  <a:effectLst/>
                  <a:ea typeface="Calibri" panose="020F0502020204030204" pitchFamily="34" charset="0"/>
                  <a:cs typeface="Arial" panose="020B0604020202020204" pitchFamily="34" charset="0"/>
                </a:rPr>
                <a:t>المعــــــارض وورش العمل</a:t>
              </a:r>
              <a:endParaRPr lang="en-GB" b="1"/>
            </a:p>
          </p:txBody>
        </p:sp>
        <p:sp>
          <p:nvSpPr>
            <p:cNvPr id="7" name="Flowchart: Connector 6">
              <a:extLst>
                <a:ext uri="{FF2B5EF4-FFF2-40B4-BE49-F238E27FC236}">
                  <a16:creationId xmlns="" xmlns:a16="http://schemas.microsoft.com/office/drawing/2014/main" id="{9FE3CF32-BE20-706B-2DF7-26AD8EAFFDD6}"/>
                </a:ext>
              </a:extLst>
            </p:cNvPr>
            <p:cNvSpPr/>
            <p:nvPr/>
          </p:nvSpPr>
          <p:spPr>
            <a:xfrm>
              <a:off x="2385785" y="4807858"/>
              <a:ext cx="1785257" cy="1494971"/>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SA" sz="1800" b="1">
                  <a:effectLst/>
                  <a:ea typeface="Calibri" panose="020F0502020204030204" pitchFamily="34" charset="0"/>
                  <a:cs typeface="Arial" panose="020B0604020202020204" pitchFamily="34" charset="0"/>
                </a:rPr>
                <a:t>الأعياد والمناسبات الدولية </a:t>
              </a:r>
              <a:endParaRPr lang="en-GB"/>
            </a:p>
          </p:txBody>
        </p:sp>
        <p:sp>
          <p:nvSpPr>
            <p:cNvPr id="8" name="Flowchart: Connector 7">
              <a:extLst>
                <a:ext uri="{FF2B5EF4-FFF2-40B4-BE49-F238E27FC236}">
                  <a16:creationId xmlns="" xmlns:a16="http://schemas.microsoft.com/office/drawing/2014/main" id="{6094638B-7405-70C4-626D-D1466AA899A6}"/>
                </a:ext>
              </a:extLst>
            </p:cNvPr>
            <p:cNvSpPr/>
            <p:nvPr/>
          </p:nvSpPr>
          <p:spPr>
            <a:xfrm>
              <a:off x="2177143" y="711198"/>
              <a:ext cx="1886857" cy="1494971"/>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SA" sz="1800" b="1" dirty="0">
                  <a:effectLst/>
                  <a:ea typeface="Calibri" panose="020F0502020204030204" pitchFamily="34" charset="0"/>
                  <a:cs typeface="Arial" panose="020B0604020202020204" pitchFamily="34" charset="0"/>
                </a:rPr>
                <a:t>الندوات و المحاضرات العلمية </a:t>
              </a:r>
              <a:endParaRPr lang="en-GB" b="1" dirty="0"/>
            </a:p>
          </p:txBody>
        </p:sp>
        <p:sp>
          <p:nvSpPr>
            <p:cNvPr id="9" name="Flowchart: Connector 8">
              <a:extLst>
                <a:ext uri="{FF2B5EF4-FFF2-40B4-BE49-F238E27FC236}">
                  <a16:creationId xmlns="" xmlns:a16="http://schemas.microsoft.com/office/drawing/2014/main" id="{11C2D6B0-63BB-6E10-B88E-27A7A58CB597}"/>
                </a:ext>
              </a:extLst>
            </p:cNvPr>
            <p:cNvSpPr/>
            <p:nvPr/>
          </p:nvSpPr>
          <p:spPr>
            <a:xfrm>
              <a:off x="4996547" y="5303214"/>
              <a:ext cx="1785257" cy="1494971"/>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SA" sz="1800" b="1" dirty="0">
                  <a:effectLst/>
                  <a:ea typeface="Calibri" panose="020F0502020204030204" pitchFamily="34" charset="0"/>
                  <a:cs typeface="Arial" panose="020B0604020202020204" pitchFamily="34" charset="0"/>
                </a:rPr>
                <a:t>الأعياد و المناسبات الوطنية </a:t>
              </a:r>
              <a:endParaRPr lang="en-GB" dirty="0"/>
            </a:p>
          </p:txBody>
        </p:sp>
        <p:sp>
          <p:nvSpPr>
            <p:cNvPr id="10" name="Flowchart: Connector 9">
              <a:extLst>
                <a:ext uri="{FF2B5EF4-FFF2-40B4-BE49-F238E27FC236}">
                  <a16:creationId xmlns="" xmlns:a16="http://schemas.microsoft.com/office/drawing/2014/main" id="{6339A688-14A6-EC38-A06D-24499F6665C6}"/>
                </a:ext>
              </a:extLst>
            </p:cNvPr>
            <p:cNvSpPr/>
            <p:nvPr/>
          </p:nvSpPr>
          <p:spPr>
            <a:xfrm>
              <a:off x="4470400" y="192315"/>
              <a:ext cx="2181678" cy="1494971"/>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1800" b="1" dirty="0">
                  <a:effectLst/>
                  <a:ea typeface="Calibri" panose="020F0502020204030204" pitchFamily="34" charset="0"/>
                  <a:cs typeface="Arial" panose="020B0604020202020204" pitchFamily="34" charset="0"/>
                </a:rPr>
                <a:t>المؤتمرات والملتقيات الثقافية </a:t>
              </a:r>
              <a:endParaRPr lang="en-GB" b="1" dirty="0"/>
            </a:p>
          </p:txBody>
        </p:sp>
        <p:sp>
          <p:nvSpPr>
            <p:cNvPr id="11" name="Flowchart: Connector 10">
              <a:extLst>
                <a:ext uri="{FF2B5EF4-FFF2-40B4-BE49-F238E27FC236}">
                  <a16:creationId xmlns="" xmlns:a16="http://schemas.microsoft.com/office/drawing/2014/main" id="{B41B95EF-08F3-A755-77C4-F2232BA3EAC8}"/>
                </a:ext>
              </a:extLst>
            </p:cNvPr>
            <p:cNvSpPr/>
            <p:nvPr/>
          </p:nvSpPr>
          <p:spPr>
            <a:xfrm>
              <a:off x="7347858" y="4597403"/>
              <a:ext cx="1785257" cy="1494971"/>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SA" sz="1800" b="1">
                  <a:effectLst/>
                  <a:ea typeface="Calibri" panose="020F0502020204030204" pitchFamily="34" charset="0"/>
                  <a:cs typeface="Arial" panose="020B0604020202020204" pitchFamily="34" charset="0"/>
                </a:rPr>
                <a:t>المسابقـــــــات </a:t>
              </a:r>
              <a:endParaRPr lang="en-GB"/>
            </a:p>
          </p:txBody>
        </p:sp>
        <p:sp>
          <p:nvSpPr>
            <p:cNvPr id="12" name="Arrow: Right 11">
              <a:extLst>
                <a:ext uri="{FF2B5EF4-FFF2-40B4-BE49-F238E27FC236}">
                  <a16:creationId xmlns="" xmlns:a16="http://schemas.microsoft.com/office/drawing/2014/main" id="{291C1D8E-95A2-35C3-675B-8E19488907DA}"/>
                </a:ext>
              </a:extLst>
            </p:cNvPr>
            <p:cNvSpPr/>
            <p:nvPr/>
          </p:nvSpPr>
          <p:spPr>
            <a:xfrm rot="13961206">
              <a:off x="3553466" y="2044856"/>
              <a:ext cx="509109" cy="524855"/>
            </a:xfrm>
            <a:prstGeom prst="rightArrow">
              <a:avLst/>
            </a:prstGeom>
            <a:solidFill>
              <a:schemeClr val="accent3">
                <a:lumMod val="60000"/>
                <a:lumOff val="40000"/>
                <a:alpha val="8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 xmlns:a16="http://schemas.microsoft.com/office/drawing/2014/main" id="{DDB195AC-1068-6ADC-E9EA-3EE76C64316D}"/>
                </a:ext>
              </a:extLst>
            </p:cNvPr>
            <p:cNvSpPr/>
            <p:nvPr/>
          </p:nvSpPr>
          <p:spPr>
            <a:xfrm rot="10393079">
              <a:off x="2869644" y="3311713"/>
              <a:ext cx="509109" cy="524855"/>
            </a:xfrm>
            <a:prstGeom prst="rightArrow">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Right 13">
              <a:extLst>
                <a:ext uri="{FF2B5EF4-FFF2-40B4-BE49-F238E27FC236}">
                  <a16:creationId xmlns="" xmlns:a16="http://schemas.microsoft.com/office/drawing/2014/main" id="{555D7B5D-BD19-2BCE-BE8D-B3C8A0FA5F2A}"/>
                </a:ext>
              </a:extLst>
            </p:cNvPr>
            <p:cNvSpPr/>
            <p:nvPr/>
          </p:nvSpPr>
          <p:spPr>
            <a:xfrm rot="7626606">
              <a:off x="3698744" y="4435166"/>
              <a:ext cx="579301" cy="524855"/>
            </a:xfrm>
            <a:prstGeom prst="rightArrow">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Right 14">
              <a:extLst>
                <a:ext uri="{FF2B5EF4-FFF2-40B4-BE49-F238E27FC236}">
                  <a16:creationId xmlns="" xmlns:a16="http://schemas.microsoft.com/office/drawing/2014/main" id="{ABA51DAB-84A0-C056-E639-DB7B6D6C46B3}"/>
                </a:ext>
              </a:extLst>
            </p:cNvPr>
            <p:cNvSpPr/>
            <p:nvPr/>
          </p:nvSpPr>
          <p:spPr>
            <a:xfrm rot="5245763">
              <a:off x="5615305" y="4761753"/>
              <a:ext cx="509109" cy="524855"/>
            </a:xfrm>
            <a:prstGeom prst="rightArrow">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Right 15">
              <a:extLst>
                <a:ext uri="{FF2B5EF4-FFF2-40B4-BE49-F238E27FC236}">
                  <a16:creationId xmlns="" xmlns:a16="http://schemas.microsoft.com/office/drawing/2014/main" id="{0268A053-A6E2-A49E-9074-BD6E39FCD070}"/>
                </a:ext>
              </a:extLst>
            </p:cNvPr>
            <p:cNvSpPr/>
            <p:nvPr/>
          </p:nvSpPr>
          <p:spPr>
            <a:xfrm rot="2971482">
              <a:off x="7171640" y="4221486"/>
              <a:ext cx="671620" cy="524855"/>
            </a:xfrm>
            <a:prstGeom prst="rightArrow">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 xmlns:a16="http://schemas.microsoft.com/office/drawing/2014/main" id="{BE12B355-1A1B-1638-F942-564E5DB488B3}"/>
                </a:ext>
              </a:extLst>
            </p:cNvPr>
            <p:cNvSpPr/>
            <p:nvPr/>
          </p:nvSpPr>
          <p:spPr>
            <a:xfrm rot="18275922">
              <a:off x="6955633" y="2033286"/>
              <a:ext cx="509109" cy="524855"/>
            </a:xfrm>
            <a:prstGeom prst="rightArrow">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Right 17">
              <a:extLst>
                <a:ext uri="{FF2B5EF4-FFF2-40B4-BE49-F238E27FC236}">
                  <a16:creationId xmlns="" xmlns:a16="http://schemas.microsoft.com/office/drawing/2014/main" id="{333B5F14-9318-9151-BD16-914D053F2483}"/>
                </a:ext>
              </a:extLst>
            </p:cNvPr>
            <p:cNvSpPr/>
            <p:nvPr/>
          </p:nvSpPr>
          <p:spPr>
            <a:xfrm rot="16355322">
              <a:off x="5338645" y="1608176"/>
              <a:ext cx="443847" cy="512835"/>
            </a:xfrm>
            <a:prstGeom prst="rightArrow">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 xmlns:a16="http://schemas.microsoft.com/office/drawing/2014/main" id="{CD6FC72B-CE17-70B3-3B18-53A2C9FCDBE9}"/>
                </a:ext>
              </a:extLst>
            </p:cNvPr>
            <p:cNvSpPr/>
            <p:nvPr/>
          </p:nvSpPr>
          <p:spPr>
            <a:xfrm rot="21283686">
              <a:off x="7701089" y="3135188"/>
              <a:ext cx="509109" cy="524855"/>
            </a:xfrm>
            <a:prstGeom prst="rightArrow">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2" name="Group 21">
              <a:extLst>
                <a:ext uri="{FF2B5EF4-FFF2-40B4-BE49-F238E27FC236}">
                  <a16:creationId xmlns="" xmlns:a16="http://schemas.microsoft.com/office/drawing/2014/main" id="{9595352B-099E-9FC1-1791-230E68BDAB6D}"/>
                </a:ext>
              </a:extLst>
            </p:cNvPr>
            <p:cNvGrpSpPr/>
            <p:nvPr/>
          </p:nvGrpSpPr>
          <p:grpSpPr>
            <a:xfrm>
              <a:off x="3392714" y="2108199"/>
              <a:ext cx="4310743" cy="2670629"/>
              <a:chOff x="3392714" y="2108199"/>
              <a:chExt cx="4310743" cy="2670629"/>
            </a:xfrm>
          </p:grpSpPr>
          <p:sp>
            <p:nvSpPr>
              <p:cNvPr id="3" name="Flowchart: Connector 2">
                <a:extLst>
                  <a:ext uri="{FF2B5EF4-FFF2-40B4-BE49-F238E27FC236}">
                    <a16:creationId xmlns="" xmlns:a16="http://schemas.microsoft.com/office/drawing/2014/main" id="{36B1E3A7-C48E-C3F8-EF94-0F88E422AC39}"/>
                  </a:ext>
                </a:extLst>
              </p:cNvPr>
              <p:cNvSpPr/>
              <p:nvPr/>
            </p:nvSpPr>
            <p:spPr>
              <a:xfrm>
                <a:off x="3392714" y="2108199"/>
                <a:ext cx="4310743" cy="2670629"/>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endParaRPr lang="en-GB" dirty="0"/>
              </a:p>
            </p:txBody>
          </p:sp>
          <p:sp>
            <p:nvSpPr>
              <p:cNvPr id="20" name="TextBox 19">
                <a:extLst>
                  <a:ext uri="{FF2B5EF4-FFF2-40B4-BE49-F238E27FC236}">
                    <a16:creationId xmlns="" xmlns:a16="http://schemas.microsoft.com/office/drawing/2014/main" id="{14EAD833-81D9-ADE0-CDAB-7C8D8EE9D986}"/>
                  </a:ext>
                </a:extLst>
              </p:cNvPr>
              <p:cNvSpPr txBox="1"/>
              <p:nvPr/>
            </p:nvSpPr>
            <p:spPr>
              <a:xfrm>
                <a:off x="4217477" y="2888344"/>
                <a:ext cx="2564327" cy="923330"/>
              </a:xfrm>
              <a:prstGeom prst="rect">
                <a:avLst/>
              </a:prstGeom>
              <a:noFill/>
            </p:spPr>
            <p:txBody>
              <a:bodyPr wrap="square" rtlCol="0">
                <a:spAutoFit/>
              </a:bodyPr>
              <a:lstStyle/>
              <a:p>
                <a:pPr algn="ctr"/>
                <a:r>
                  <a:rPr lang="ar-LY" sz="1800" dirty="0">
                    <a:solidFill>
                      <a:schemeClr val="bg1"/>
                    </a:solidFill>
                    <a:effectLst/>
                    <a:latin typeface="Arial" panose="020B0604020202020204" pitchFamily="34" charset="0"/>
                    <a:ea typeface="Calibri" panose="020F0502020204030204" pitchFamily="34" charset="0"/>
                    <a:cs typeface="PT Bold Heading" panose="02010400000000000000" pitchFamily="2" charset="-78"/>
                  </a:rPr>
                  <a:t> </a:t>
                </a:r>
                <a:r>
                  <a:rPr lang="ar-SA" sz="1800" dirty="0">
                    <a:solidFill>
                      <a:schemeClr val="bg1"/>
                    </a:solidFill>
                    <a:effectLst/>
                    <a:latin typeface="Arial" panose="020B0604020202020204" pitchFamily="34" charset="0"/>
                    <a:ea typeface="Calibri" panose="020F0502020204030204" pitchFamily="34" charset="0"/>
                    <a:cs typeface="PT Bold Heading" panose="02010400000000000000" pitchFamily="2" charset="-78"/>
                  </a:rPr>
                  <a:t>دعم الإبداع و التميز </a:t>
                </a:r>
                <a:r>
                  <a:rPr lang="ar-LY" sz="1800" dirty="0">
                    <a:solidFill>
                      <a:schemeClr val="bg1"/>
                    </a:solidFill>
                    <a:effectLst/>
                    <a:latin typeface="Arial" panose="020B0604020202020204" pitchFamily="34" charset="0"/>
                    <a:ea typeface="Calibri" panose="020F0502020204030204" pitchFamily="34" charset="0"/>
                    <a:cs typeface="PT Bold Heading" panose="02010400000000000000" pitchFamily="2" charset="-78"/>
                  </a:rPr>
                  <a:t>  </a:t>
                </a:r>
                <a:r>
                  <a:rPr lang="ar-SA" sz="1800" dirty="0">
                    <a:solidFill>
                      <a:schemeClr val="bg1"/>
                    </a:solidFill>
                    <a:effectLst/>
                    <a:latin typeface="Arial" panose="020B0604020202020204" pitchFamily="34" charset="0"/>
                    <a:ea typeface="Calibri" panose="020F0502020204030204" pitchFamily="34" charset="0"/>
                    <a:cs typeface="PT Bold Heading" panose="02010400000000000000" pitchFamily="2" charset="-78"/>
                  </a:rPr>
                  <a:t>للأنشطة الثقافية و الشبابية</a:t>
                </a:r>
                <a:r>
                  <a:rPr lang="ar-LY" dirty="0">
                    <a:solidFill>
                      <a:schemeClr val="bg1"/>
                    </a:solidFill>
                    <a:latin typeface="Calibri" panose="020F0502020204030204" pitchFamily="34" charset="0"/>
                    <a:ea typeface="Calibri" panose="020F0502020204030204" pitchFamily="34" charset="0"/>
                    <a:cs typeface="Arial" panose="020B0604020202020204" pitchFamily="34" charset="0"/>
                  </a:rPr>
                  <a:t> </a:t>
                </a:r>
                <a:r>
                  <a:rPr lang="ar-LY" dirty="0" smtClean="0">
                    <a:solidFill>
                      <a:schemeClr val="bg1"/>
                    </a:solidFill>
                    <a:latin typeface="Calibri" panose="020F0502020204030204" pitchFamily="34" charset="0"/>
                    <a:ea typeface="Calibri" panose="020F0502020204030204" pitchFamily="34" charset="0"/>
                    <a:cs typeface="Arial" panose="020B0604020202020204" pitchFamily="34" charset="0"/>
                  </a:rPr>
                  <a:t> </a:t>
                </a:r>
                <a:r>
                  <a:rPr lang="ar-SA" sz="1800" dirty="0">
                    <a:solidFill>
                      <a:schemeClr val="bg1"/>
                    </a:solidFill>
                    <a:effectLst/>
                    <a:latin typeface="Arial" panose="020B0604020202020204" pitchFamily="34" charset="0"/>
                    <a:ea typeface="Calibri" panose="020F0502020204030204" pitchFamily="34" charset="0"/>
                    <a:cs typeface="PT Bold Heading" panose="02010400000000000000" pitchFamily="2" charset="-78"/>
                  </a:rPr>
                  <a:t>الإنتاج الثقافي الشامل</a:t>
                </a:r>
                <a:endParaRPr lang="en-GB" dirty="0">
                  <a:solidFill>
                    <a:schemeClr val="bg1"/>
                  </a:solidFill>
                </a:endParaRPr>
              </a:p>
            </p:txBody>
          </p:sp>
        </p:grpSp>
      </p:grpSp>
    </p:spTree>
    <p:extLst>
      <p:ext uri="{BB962C8B-B14F-4D97-AF65-F5344CB8AC3E}">
        <p14:creationId xmlns="" xmlns:p14="http://schemas.microsoft.com/office/powerpoint/2010/main" val="62407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5C1CBF9-E233-D258-6C83-7D7037B47680}"/>
              </a:ext>
            </a:extLst>
          </p:cNvPr>
          <p:cNvSpPr txBox="1"/>
          <p:nvPr/>
        </p:nvSpPr>
        <p:spPr>
          <a:xfrm>
            <a:off x="310583" y="1508091"/>
            <a:ext cx="9412941" cy="4293483"/>
          </a:xfrm>
          <a:prstGeom prst="rect">
            <a:avLst/>
          </a:prstGeom>
          <a:noFill/>
        </p:spPr>
        <p:txBody>
          <a:bodyPr wrap="square">
            <a:spAutoFit/>
          </a:bodyPr>
          <a:lstStyle/>
          <a:p>
            <a:pPr marL="355600" algn="r" rtl="1">
              <a:lnSpc>
                <a:spcPct val="200000"/>
              </a:lnSpc>
              <a:spcBef>
                <a:spcPts val="500"/>
              </a:spcBef>
              <a:spcAft>
                <a:spcPts val="500"/>
              </a:spcAft>
            </a:pPr>
            <a:r>
              <a:rPr lang="ar-SA" sz="2800" b="1" u="sng"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أولا ًالمؤتمرات و الملتقيات الثقافية :-</a:t>
            </a:r>
            <a:r>
              <a:rPr lang="ar-SA" sz="1800" b="1" u="sng"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r>
            <a:br>
              <a:rPr lang="ar-SA" sz="1800" b="1" u="sng"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b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1- مؤتمر بعنوان الادب والنقد والترجمة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55600" algn="r" rtl="1">
              <a:lnSpc>
                <a:spcPct val="200000"/>
              </a:lnSpc>
              <a:spcBef>
                <a:spcPts val="500"/>
              </a:spcBef>
              <a:spcAft>
                <a:spcPts val="500"/>
              </a:spcAft>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2</a:t>
            </a:r>
            <a:r>
              <a:rPr lang="ar-LY"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مؤتمر تحت عنوان المنتديات الثقافية ودورها في خلق </a:t>
            </a:r>
            <a:r>
              <a:rPr lang="ar-LY" sz="24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ثق</a:t>
            </a:r>
            <a:r>
              <a:rPr lang="ar-SA" sz="2400" b="1"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افة</a:t>
            </a:r>
            <a:r>
              <a:rPr lang="ar-SA" sz="24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التسامح وتقبل الاخر</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55600" algn="r" rtl="1">
              <a:lnSpc>
                <a:spcPct val="200000"/>
              </a:lnSpc>
              <a:spcBef>
                <a:spcPts val="500"/>
              </a:spcBef>
              <a:spcAft>
                <a:spcPts val="500"/>
              </a:spcAft>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3</a:t>
            </a:r>
            <a:r>
              <a:rPr lang="ar-LY"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LY" sz="2400" b="1"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a:t>
            </a:r>
            <a:r>
              <a:rPr lang="ar-SA" sz="24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ملتقى </a:t>
            </a: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الخامس </a:t>
            </a:r>
            <a:r>
              <a:rPr lang="ar-SA" sz="2400" b="1"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ل</a:t>
            </a:r>
            <a:r>
              <a:rPr lang="ar-LY" sz="2400" b="1"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لأد</a:t>
            </a:r>
            <a:r>
              <a:rPr lang="ar-SA" sz="24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باء </a:t>
            </a: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والفنانين والكتاب </a:t>
            </a:r>
            <a:r>
              <a:rPr lang="ar-SA" sz="24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بمدينة </a:t>
            </a: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55600" algn="r" rtl="1">
              <a:lnSpc>
                <a:spcPct val="200000"/>
              </a:lnSpc>
              <a:spcBef>
                <a:spcPts val="500"/>
              </a:spcBef>
              <a:spcAft>
                <a:spcPts val="500"/>
              </a:spcAft>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4</a:t>
            </a:r>
            <a:r>
              <a:rPr lang="ar-LY"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الملتقى الثالث للمثقفين والمبدعين الشباب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358057307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114ADA01-DA4E-A2DF-2964-9DA74574D9F8}"/>
              </a:ext>
            </a:extLst>
          </p:cNvPr>
          <p:cNvSpPr txBox="1"/>
          <p:nvPr/>
        </p:nvSpPr>
        <p:spPr>
          <a:xfrm>
            <a:off x="1008529" y="1157190"/>
            <a:ext cx="8686800" cy="5288627"/>
          </a:xfrm>
          <a:prstGeom prst="rect">
            <a:avLst/>
          </a:prstGeom>
          <a:noFill/>
        </p:spPr>
        <p:txBody>
          <a:bodyPr wrap="square">
            <a:spAutoFit/>
          </a:bodyPr>
          <a:lstStyle/>
          <a:p>
            <a:pPr marL="355600" algn="r" rtl="1">
              <a:lnSpc>
                <a:spcPct val="200000"/>
              </a:lnSpc>
              <a:spcBef>
                <a:spcPts val="500"/>
              </a:spcBef>
              <a:spcAft>
                <a:spcPts val="500"/>
              </a:spcAft>
            </a:pPr>
            <a:r>
              <a:rPr lang="ar-SA" sz="2800" b="1" u="sng"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ثانياً الندوات و المحاضرات العلمية :-</a:t>
            </a:r>
            <a:endParaRPr lang="en-GB"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200000"/>
              </a:lnSpc>
              <a:spcBef>
                <a:spcPts val="500"/>
              </a:spcBef>
              <a:spcAft>
                <a:spcPts val="500"/>
              </a:spcAft>
              <a:buFont typeface="+mj-lt"/>
              <a:buAutoNum type="arabicPeriod"/>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ندوة </a:t>
            </a:r>
            <a:r>
              <a:rPr lang="ar-SA" sz="2400" b="1"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ل</a:t>
            </a:r>
            <a:r>
              <a:rPr lang="ar-LY" sz="24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ل</a:t>
            </a:r>
            <a:r>
              <a:rPr lang="ar-SA" sz="24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تعريف </a:t>
            </a: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بالملحقيات والمراكز الثقافية بالخارج</a:t>
            </a:r>
            <a:endParaRPr lang="en-GB"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200000"/>
              </a:lnSpc>
              <a:spcBef>
                <a:spcPts val="500"/>
              </a:spcBef>
              <a:spcAft>
                <a:spcPts val="500"/>
              </a:spcAft>
              <a:buFont typeface="+mj-lt"/>
              <a:buAutoNum type="arabicPeriod"/>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ملتقى الابداع الوطني طرابلس</a:t>
            </a:r>
            <a:endParaRPr lang="en-GB"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200000"/>
              </a:lnSpc>
              <a:spcBef>
                <a:spcPts val="500"/>
              </a:spcBef>
              <a:spcAft>
                <a:spcPts val="500"/>
              </a:spcAft>
              <a:buFont typeface="+mj-lt"/>
              <a:buAutoNum type="arabicPeriod"/>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ندوة تحت عنوان التطرف وأزمة </a:t>
            </a:r>
            <a:r>
              <a:rPr lang="ar-SA" sz="2400" b="1"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الوع</a:t>
            </a:r>
            <a:r>
              <a:rPr lang="ar-LY" sz="24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ي </a:t>
            </a: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الفكري</a:t>
            </a:r>
            <a:endParaRPr lang="en-GB"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200000"/>
              </a:lnSpc>
              <a:spcBef>
                <a:spcPts val="500"/>
              </a:spcBef>
              <a:spcAft>
                <a:spcPts val="500"/>
              </a:spcAft>
              <a:buFont typeface="+mj-lt"/>
              <a:buAutoNum type="arabicPeriod"/>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ندوة بعنوان مخاطر المواقع الالكترونية على شريحة الأطفال</a:t>
            </a:r>
            <a:endParaRPr lang="en-GB"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200000"/>
              </a:lnSpc>
              <a:spcBef>
                <a:spcPts val="500"/>
              </a:spcBef>
              <a:spcAft>
                <a:spcPts val="500"/>
              </a:spcAft>
              <a:buFont typeface="+mj-lt"/>
              <a:buAutoNum type="arabicPeriod"/>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لغة الإشارة وحقوق الصم </a:t>
            </a:r>
            <a:r>
              <a:rPr lang="ar-SA" sz="2400" b="1"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والب</a:t>
            </a:r>
            <a:r>
              <a:rPr lang="ar-LY" sz="24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ك</a:t>
            </a:r>
            <a:r>
              <a:rPr lang="ar-SA" sz="24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a:t>
            </a:r>
            <a:endParaRPr lang="en-GB"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370630689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E2A5BC5-5D09-6608-E43B-D5E925EFED37}"/>
              </a:ext>
            </a:extLst>
          </p:cNvPr>
          <p:cNvSpPr txBox="1"/>
          <p:nvPr/>
        </p:nvSpPr>
        <p:spPr>
          <a:xfrm>
            <a:off x="2231714" y="2243243"/>
            <a:ext cx="6484584" cy="1330108"/>
          </a:xfrm>
          <a:prstGeom prst="rect">
            <a:avLst/>
          </a:prstGeom>
          <a:noFill/>
        </p:spPr>
        <p:txBody>
          <a:bodyPr wrap="square">
            <a:spAutoFit/>
          </a:bodyPr>
          <a:lstStyle/>
          <a:p>
            <a:pPr algn="ctr">
              <a:lnSpc>
                <a:spcPct val="150000"/>
              </a:lnSpc>
            </a:pPr>
            <a:r>
              <a:rPr lang="ar-SA" sz="2800" b="1" dirty="0">
                <a:solidFill>
                  <a:schemeClr val="accent1"/>
                </a:solidFill>
                <a:latin typeface="Arial" panose="020B0604020202020204" pitchFamily="34" charset="0"/>
                <a:ea typeface="Calibri" panose="020F0502020204030204" pitchFamily="34" charset="0"/>
                <a:cs typeface="PT Bold Heading" panose="02010400000000000000" pitchFamily="2" charset="-78"/>
              </a:rPr>
              <a:t>الخـطـــة الاستراتيجيــة لــــوزارة الـثقافـة </a:t>
            </a:r>
            <a:r>
              <a:rPr lang="ar-SA" sz="2800" b="1" dirty="0" smtClean="0">
                <a:solidFill>
                  <a:schemeClr val="accent1"/>
                </a:solidFill>
                <a:latin typeface="Arial" panose="020B0604020202020204" pitchFamily="34" charset="0"/>
                <a:ea typeface="Calibri" panose="020F0502020204030204" pitchFamily="34" charset="0"/>
                <a:cs typeface="PT Bold Heading" panose="02010400000000000000" pitchFamily="2" charset="-78"/>
              </a:rPr>
              <a:t>والـتـنـمية </a:t>
            </a:r>
            <a:r>
              <a:rPr lang="ar-SA" sz="2800" b="1" dirty="0">
                <a:solidFill>
                  <a:schemeClr val="accent1"/>
                </a:solidFill>
                <a:latin typeface="Arial" panose="020B0604020202020204" pitchFamily="34" charset="0"/>
                <a:ea typeface="Calibri" panose="020F0502020204030204" pitchFamily="34" charset="0"/>
                <a:cs typeface="PT Bold Heading" panose="02010400000000000000" pitchFamily="2" charset="-78"/>
              </a:rPr>
              <a:t>المعرفيــة لــــعــام 2024</a:t>
            </a:r>
            <a:r>
              <a:rPr lang="ar-LY" sz="2800" b="1" dirty="0">
                <a:solidFill>
                  <a:schemeClr val="accent1"/>
                </a:solidFill>
                <a:latin typeface="Arial" panose="020B0604020202020204" pitchFamily="34" charset="0"/>
                <a:ea typeface="Calibri" panose="020F0502020204030204" pitchFamily="34" charset="0"/>
                <a:cs typeface="PT Bold Heading" panose="02010400000000000000" pitchFamily="2" charset="-78"/>
              </a:rPr>
              <a:t> </a:t>
            </a:r>
            <a:r>
              <a:rPr lang="ar-SA" sz="2800" b="1" dirty="0">
                <a:solidFill>
                  <a:schemeClr val="accent1"/>
                </a:solidFill>
                <a:latin typeface="Arial" panose="020B0604020202020204" pitchFamily="34" charset="0"/>
                <a:ea typeface="Calibri" panose="020F0502020204030204" pitchFamily="34" charset="0"/>
                <a:cs typeface="PT Bold Heading" panose="02010400000000000000" pitchFamily="2" charset="-78"/>
              </a:rPr>
              <a:t>م</a:t>
            </a:r>
            <a:endParaRPr lang="en-GB" sz="2800" b="1" dirty="0">
              <a:solidFill>
                <a:schemeClr val="accent1"/>
              </a:solidFill>
              <a:latin typeface="Arial" panose="020B0604020202020204" pitchFamily="34" charset="0"/>
              <a:ea typeface="Calibri" panose="020F0502020204030204" pitchFamily="34" charset="0"/>
              <a:cs typeface="PT Bold Heading" panose="02010400000000000000" pitchFamily="2" charset="-78"/>
            </a:endParaRPr>
          </a:p>
        </p:txBody>
      </p:sp>
      <p:sp>
        <p:nvSpPr>
          <p:cNvPr id="4" name="TextBox 3">
            <a:extLst>
              <a:ext uri="{FF2B5EF4-FFF2-40B4-BE49-F238E27FC236}">
                <a16:creationId xmlns="" xmlns:a16="http://schemas.microsoft.com/office/drawing/2014/main" id="{D4A3A74A-26D0-F26D-94A0-0C23A3933456}"/>
              </a:ext>
            </a:extLst>
          </p:cNvPr>
          <p:cNvSpPr txBox="1"/>
          <p:nvPr/>
        </p:nvSpPr>
        <p:spPr>
          <a:xfrm>
            <a:off x="5224940" y="5194336"/>
            <a:ext cx="4168587" cy="1200329"/>
          </a:xfrm>
          <a:prstGeom prst="rect">
            <a:avLst/>
          </a:prstGeom>
          <a:noFill/>
        </p:spPr>
        <p:txBody>
          <a:bodyPr wrap="square">
            <a:spAutoFit/>
          </a:bodyPr>
          <a:lstStyle/>
          <a:p>
            <a:pPr algn="ctr"/>
            <a:r>
              <a:rPr lang="ar-LY" sz="2400" b="1" dirty="0">
                <a:solidFill>
                  <a:schemeClr val="accent1">
                    <a:lumMod val="75000"/>
                  </a:schemeClr>
                </a:solidFill>
                <a:effectLst/>
                <a:latin typeface="AGA Arabesque" panose="05010101010101010101" pitchFamily="2" charset="2"/>
                <a:ea typeface="Calibri" panose="020F0502020204030204" pitchFamily="34" charset="0"/>
                <a:cs typeface="AL-Mohanad Bold" pitchFamily="2" charset="-78"/>
              </a:rPr>
              <a:t>إعداد وتنفيذ:</a:t>
            </a:r>
          </a:p>
          <a:p>
            <a:pPr algn="ctr"/>
            <a:r>
              <a:rPr lang="ar-LY" sz="2400" b="1" dirty="0" smtClean="0">
                <a:solidFill>
                  <a:schemeClr val="accent1">
                    <a:lumMod val="75000"/>
                  </a:schemeClr>
                </a:solidFill>
                <a:effectLst/>
                <a:latin typeface="AGA Arabesque" panose="05010101010101010101" pitchFamily="2" charset="2"/>
                <a:ea typeface="Calibri" panose="020F0502020204030204" pitchFamily="34" charset="0"/>
                <a:cs typeface="AL-Mohanad Bold" pitchFamily="2" charset="-78"/>
              </a:rPr>
              <a:t>م. طارق محمد الرحيبي</a:t>
            </a:r>
          </a:p>
          <a:p>
            <a:pPr algn="ctr"/>
            <a:r>
              <a:rPr lang="ar-LY" sz="2400" b="1" dirty="0" smtClean="0">
                <a:solidFill>
                  <a:schemeClr val="accent1">
                    <a:lumMod val="75000"/>
                  </a:schemeClr>
                </a:solidFill>
                <a:latin typeface="AGA Arabesque" panose="05010101010101010101" pitchFamily="2" charset="2"/>
                <a:ea typeface="Calibri" panose="020F0502020204030204" pitchFamily="34" charset="0"/>
                <a:cs typeface="AL-Mohanad Bold" pitchFamily="2" charset="-78"/>
              </a:rPr>
              <a:t>أ. صالح محمد المرعوش </a:t>
            </a:r>
            <a:endParaRPr lang="en-GB" sz="1200" dirty="0">
              <a:solidFill>
                <a:schemeClr val="accent1">
                  <a:lumMod val="75000"/>
                </a:schemeClr>
              </a:solidFill>
              <a:effectLst/>
              <a:latin typeface="AGA Arabesque" panose="05010101010101010101" pitchFamily="2" charset="2"/>
              <a:ea typeface="Calibri" panose="020F0502020204030204" pitchFamily="34" charset="0"/>
              <a:cs typeface="AL-Mohanad Bold" pitchFamily="2" charset="-78"/>
            </a:endParaRPr>
          </a:p>
        </p:txBody>
      </p:sp>
      <p:sp>
        <p:nvSpPr>
          <p:cNvPr id="5" name="مربع نص 4"/>
          <p:cNvSpPr txBox="1"/>
          <p:nvPr/>
        </p:nvSpPr>
        <p:spPr>
          <a:xfrm>
            <a:off x="1815841" y="5325953"/>
            <a:ext cx="2826326" cy="830997"/>
          </a:xfrm>
          <a:prstGeom prst="rect">
            <a:avLst/>
          </a:prstGeom>
          <a:noFill/>
        </p:spPr>
        <p:txBody>
          <a:bodyPr wrap="square" rtlCol="0">
            <a:spAutoFit/>
          </a:bodyPr>
          <a:lstStyle/>
          <a:p>
            <a:pPr algn="r" rtl="1"/>
            <a:r>
              <a:rPr lang="ar-LY" sz="2400" b="1" dirty="0" smtClean="0">
                <a:solidFill>
                  <a:schemeClr val="accent1">
                    <a:lumMod val="75000"/>
                  </a:schemeClr>
                </a:solidFill>
                <a:latin typeface="AGA Arabesque" panose="05010101010101010101" pitchFamily="2" charset="2"/>
                <a:ea typeface="Calibri" panose="020F0502020204030204" pitchFamily="34" charset="0"/>
                <a:cs typeface="AL-Mohanad Bold" pitchFamily="2" charset="-78"/>
              </a:rPr>
              <a:t>       طباعة وتنسيق :</a:t>
            </a:r>
          </a:p>
          <a:p>
            <a:pPr algn="r" rtl="1"/>
            <a:r>
              <a:rPr lang="ar-LY" sz="2400" b="1" dirty="0" smtClean="0">
                <a:solidFill>
                  <a:schemeClr val="accent1">
                    <a:lumMod val="75000"/>
                  </a:schemeClr>
                </a:solidFill>
                <a:latin typeface="AGA Arabesque" panose="05010101010101010101" pitchFamily="2" charset="2"/>
                <a:ea typeface="Calibri" panose="020F0502020204030204" pitchFamily="34" charset="0"/>
                <a:cs typeface="AL-Mohanad Bold" pitchFamily="2" charset="-78"/>
              </a:rPr>
              <a:t>وعد عبداللطيف الشريف</a:t>
            </a:r>
            <a:endParaRPr lang="en-US" sz="2400" b="1" dirty="0" smtClean="0">
              <a:solidFill>
                <a:schemeClr val="accent1">
                  <a:lumMod val="75000"/>
                </a:schemeClr>
              </a:solidFill>
              <a:latin typeface="AGA Arabesque" panose="05010101010101010101" pitchFamily="2" charset="2"/>
              <a:ea typeface="Calibri" panose="020F0502020204030204" pitchFamily="34" charset="0"/>
              <a:cs typeface="AL-Mohanad Bold" pitchFamily="2" charset="-78"/>
            </a:endParaRPr>
          </a:p>
        </p:txBody>
      </p:sp>
      <p:sp>
        <p:nvSpPr>
          <p:cNvPr id="6" name="مربع نص 5"/>
          <p:cNvSpPr txBox="1"/>
          <p:nvPr/>
        </p:nvSpPr>
        <p:spPr>
          <a:xfrm>
            <a:off x="1728351" y="4174192"/>
            <a:ext cx="8418540" cy="400110"/>
          </a:xfrm>
          <a:prstGeom prst="rect">
            <a:avLst/>
          </a:prstGeom>
          <a:noFill/>
        </p:spPr>
        <p:txBody>
          <a:bodyPr wrap="square" rtlCol="0">
            <a:spAutoFit/>
          </a:bodyPr>
          <a:lstStyle/>
          <a:p>
            <a:r>
              <a:rPr lang="en-US" sz="2000" b="1" dirty="0" smtClean="0">
                <a:solidFill>
                  <a:schemeClr val="accent1"/>
                </a:solidFill>
                <a:ea typeface="Calibri" panose="020F0502020204030204" pitchFamily="34" charset="0"/>
                <a:cs typeface="Times New Roman" panose="02020603050405020304" pitchFamily="18" charset="0"/>
              </a:rPr>
              <a:t>ⴰⵍⵓⵓⵟⵂ ⴰⵍⴰⵙⵜⵔⴰⵜⵢⴶⵢⵂ ⵍⵓⵣⴰⵔⵜ ⴰⵍⵜⴾⴰⵊⵂ ⵓ ⴰⵍⵜⵏⵎⵢⵂ ⴰⵍⵎⵗⵔⵊⵢⵂ ⵍⵗⴰⵎ 2024ⵎ</a:t>
            </a:r>
            <a:endParaRPr lang="en-US" sz="2000" b="1" dirty="0">
              <a:solidFill>
                <a:schemeClr val="accent1"/>
              </a:solidFill>
              <a:ea typeface="Calibri" panose="020F0502020204030204" pitchFamily="34" charset="0"/>
              <a:cs typeface="Times New Roman" panose="02020603050405020304" pitchFamily="18" charset="0"/>
            </a:endParaRPr>
          </a:p>
        </p:txBody>
      </p:sp>
      <p:sp>
        <p:nvSpPr>
          <p:cNvPr id="7" name="مربع نص 6"/>
          <p:cNvSpPr txBox="1"/>
          <p:nvPr/>
        </p:nvSpPr>
        <p:spPr>
          <a:xfrm>
            <a:off x="1423019" y="3799105"/>
            <a:ext cx="8679626" cy="369332"/>
          </a:xfrm>
          <a:prstGeom prst="rect">
            <a:avLst/>
          </a:prstGeom>
          <a:noFill/>
        </p:spPr>
        <p:txBody>
          <a:bodyPr wrap="square" rtlCol="0">
            <a:spAutoFit/>
          </a:bodyPr>
          <a:lstStyle/>
          <a:p>
            <a:r>
              <a:rPr lang="en-US" b="1" dirty="0" smtClean="0">
                <a:solidFill>
                  <a:schemeClr val="accent1"/>
                </a:solidFill>
                <a:ea typeface="Calibri" panose="020F0502020204030204" pitchFamily="34" charset="0"/>
                <a:cs typeface="Times New Roman" panose="02020603050405020304" pitchFamily="18" charset="0"/>
              </a:rPr>
              <a:t>Tirigo îstiratiji wôzirego adagaa-ã yê hanadi-ĩ ndeyidii-ĩ yêe sagahanu 2024 a-ã</a:t>
            </a:r>
          </a:p>
        </p:txBody>
      </p:sp>
      <p:sp>
        <p:nvSpPr>
          <p:cNvPr id="11" name="مربع نص 10"/>
          <p:cNvSpPr txBox="1"/>
          <p:nvPr/>
        </p:nvSpPr>
        <p:spPr>
          <a:xfrm>
            <a:off x="2743200" y="811161"/>
            <a:ext cx="5397909" cy="954107"/>
          </a:xfrm>
          <a:prstGeom prst="rect">
            <a:avLst/>
          </a:prstGeom>
          <a:noFill/>
        </p:spPr>
        <p:txBody>
          <a:bodyPr wrap="square" rtlCol="0">
            <a:spAutoFit/>
          </a:bodyPr>
          <a:lstStyle/>
          <a:p>
            <a:pPr algn="ctr"/>
            <a:r>
              <a:rPr lang="ar-LY" sz="2800" b="1" dirty="0" smtClean="0">
                <a:solidFill>
                  <a:schemeClr val="accent1"/>
                </a:solidFill>
                <a:latin typeface="Arial" panose="020B0604020202020204" pitchFamily="34" charset="0"/>
                <a:ea typeface="Calibri" panose="020F0502020204030204" pitchFamily="34" charset="0"/>
                <a:cs typeface="PT Bold Heading" panose="02010400000000000000" pitchFamily="2" charset="-78"/>
              </a:rPr>
              <a:t>حكومة الوحدة الوطنية </a:t>
            </a:r>
            <a:r>
              <a:rPr lang="ar-LY" dirty="0" smtClean="0"/>
              <a:t/>
            </a:r>
            <a:br>
              <a:rPr lang="ar-LY" dirty="0" smtClean="0"/>
            </a:br>
            <a:r>
              <a:rPr lang="ar-LY" sz="2800" b="1" dirty="0" smtClean="0">
                <a:solidFill>
                  <a:schemeClr val="accent1"/>
                </a:solidFill>
                <a:latin typeface="Arial" panose="020B0604020202020204" pitchFamily="34" charset="0"/>
                <a:ea typeface="Calibri" panose="020F0502020204030204" pitchFamily="34" charset="0"/>
                <a:cs typeface="PT Bold Heading" panose="02010400000000000000" pitchFamily="2" charset="-78"/>
              </a:rPr>
              <a:t>وزارة الثقافة والتنمية المعرفية</a:t>
            </a:r>
            <a:r>
              <a:rPr lang="ar-LY" dirty="0" smtClean="0"/>
              <a:t> </a:t>
            </a:r>
            <a:endParaRPr lang="en-US" dirty="0"/>
          </a:p>
        </p:txBody>
      </p:sp>
      <p:sp>
        <p:nvSpPr>
          <p:cNvPr id="12" name="مربع نص 11"/>
          <p:cNvSpPr txBox="1"/>
          <p:nvPr/>
        </p:nvSpPr>
        <p:spPr>
          <a:xfrm>
            <a:off x="2315496" y="1799303"/>
            <a:ext cx="6518787" cy="523220"/>
          </a:xfrm>
          <a:prstGeom prst="rect">
            <a:avLst/>
          </a:prstGeom>
          <a:noFill/>
        </p:spPr>
        <p:txBody>
          <a:bodyPr wrap="square" rtlCol="0">
            <a:spAutoFit/>
          </a:bodyPr>
          <a:lstStyle/>
          <a:p>
            <a:r>
              <a:rPr lang="ar-LY" sz="2800" b="1" dirty="0" smtClean="0">
                <a:solidFill>
                  <a:schemeClr val="accent1"/>
                </a:solidFill>
                <a:latin typeface="Arial" panose="020B0604020202020204" pitchFamily="34" charset="0"/>
                <a:ea typeface="Calibri" panose="020F0502020204030204" pitchFamily="34" charset="0"/>
                <a:cs typeface="PT Bold Heading" panose="02010400000000000000" pitchFamily="2" charset="-78"/>
              </a:rPr>
              <a:t>مكتب التخطيط الإستراتيجي </a:t>
            </a:r>
            <a:r>
              <a:rPr lang="ar-LY" sz="2800" b="1" dirty="0" err="1" smtClean="0">
                <a:solidFill>
                  <a:schemeClr val="accent1"/>
                </a:solidFill>
                <a:latin typeface="Arial" panose="020B0604020202020204" pitchFamily="34" charset="0"/>
                <a:ea typeface="Calibri" panose="020F0502020204030204" pitchFamily="34" charset="0"/>
                <a:cs typeface="PT Bold Heading" panose="02010400000000000000" pitchFamily="2" charset="-78"/>
              </a:rPr>
              <a:t>و</a:t>
            </a:r>
            <a:r>
              <a:rPr lang="ar-LY" sz="2800" b="1" dirty="0" smtClean="0">
                <a:solidFill>
                  <a:schemeClr val="accent1"/>
                </a:solidFill>
                <a:latin typeface="Arial" panose="020B0604020202020204" pitchFamily="34" charset="0"/>
                <a:ea typeface="Calibri" panose="020F0502020204030204" pitchFamily="34" charset="0"/>
                <a:cs typeface="PT Bold Heading" panose="02010400000000000000" pitchFamily="2" charset="-78"/>
              </a:rPr>
              <a:t> التميز المؤسسي</a:t>
            </a:r>
            <a:endParaRPr lang="en-US" sz="2800" b="1" dirty="0" smtClean="0">
              <a:solidFill>
                <a:schemeClr val="accent1"/>
              </a:solidFill>
              <a:latin typeface="Arial" panose="020B0604020202020204" pitchFamily="34" charset="0"/>
              <a:ea typeface="Calibri" panose="020F0502020204030204" pitchFamily="34" charset="0"/>
              <a:cs typeface="PT Bold Heading" panose="02010400000000000000" pitchFamily="2" charset="-78"/>
            </a:endParaRPr>
          </a:p>
        </p:txBody>
      </p:sp>
      <p:sp>
        <p:nvSpPr>
          <p:cNvPr id="13" name="مربع نص 12"/>
          <p:cNvSpPr txBox="1"/>
          <p:nvPr/>
        </p:nvSpPr>
        <p:spPr>
          <a:xfrm>
            <a:off x="2138516" y="4616245"/>
            <a:ext cx="7595419" cy="369332"/>
          </a:xfrm>
          <a:prstGeom prst="rect">
            <a:avLst/>
          </a:prstGeom>
          <a:noFill/>
        </p:spPr>
        <p:txBody>
          <a:bodyPr wrap="square" rtlCol="0">
            <a:spAutoFit/>
          </a:bodyPr>
          <a:lstStyle/>
          <a:p>
            <a:r>
              <a:rPr lang="en-US" b="1" dirty="0" smtClean="0">
                <a:solidFill>
                  <a:schemeClr val="accent1"/>
                </a:solidFill>
                <a:ea typeface="Calibri" panose="020F0502020204030204" pitchFamily="34" charset="0"/>
                <a:cs typeface="Times New Roman" panose="02020603050405020304" pitchFamily="18" charset="0"/>
              </a:rPr>
              <a:t>Stratige plan  for ministry of culture and cognitive development</a:t>
            </a:r>
          </a:p>
        </p:txBody>
      </p:sp>
    </p:spTree>
    <p:extLst>
      <p:ext uri="{BB962C8B-B14F-4D97-AF65-F5344CB8AC3E}">
        <p14:creationId xmlns="" xmlns:p14="http://schemas.microsoft.com/office/powerpoint/2010/main" val="98410288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60090" y="884903"/>
            <a:ext cx="8023123" cy="5629746"/>
          </a:xfrm>
          <a:prstGeom prst="rect">
            <a:avLst/>
          </a:prstGeom>
          <a:noFill/>
        </p:spPr>
        <p:txBody>
          <a:bodyPr wrap="square" rtlCol="0">
            <a:spAutoFit/>
          </a:bodyPr>
          <a:lstStyle/>
          <a:p>
            <a:pPr marL="355600" algn="r" rtl="1">
              <a:lnSpc>
                <a:spcPct val="200000"/>
              </a:lnSpc>
              <a:spcBef>
                <a:spcPts val="500"/>
              </a:spcBef>
              <a:spcAft>
                <a:spcPts val="500"/>
              </a:spcAft>
            </a:pPr>
            <a:r>
              <a:rPr lang="ar-SA" sz="2800" b="1" u="sng"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ثا</a:t>
            </a:r>
            <a:r>
              <a:rPr lang="ar-LY" sz="2800" b="1" u="sng"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لثاً</a:t>
            </a:r>
            <a:r>
              <a:rPr lang="ar-SA"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الجـوائــــــزالثقافية:-</a:t>
            </a:r>
            <a:endParaRPr lang="en-GB"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200000"/>
              </a:lnSpc>
              <a:spcBef>
                <a:spcPts val="500"/>
              </a:spcBef>
              <a:spcAft>
                <a:spcPts val="500"/>
              </a:spcAft>
              <a:buFont typeface="+mj-lt"/>
              <a:buAutoNum type="arabicPeriod"/>
            </a:pPr>
            <a:r>
              <a:rPr lang="ar-SA" sz="24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جائزة المبدع الصغير</a:t>
            </a:r>
            <a:endParaRPr lang="en-US" sz="2400"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200000"/>
              </a:lnSpc>
              <a:spcBef>
                <a:spcPts val="500"/>
              </a:spcBef>
              <a:spcAft>
                <a:spcPts val="500"/>
              </a:spcAft>
              <a:buFont typeface="+mj-lt"/>
              <a:buAutoNum type="arabicPeriod"/>
            </a:pPr>
            <a:r>
              <a:rPr lang="ar-SA" sz="24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جائزة ليبيا للعمل التطوعي </a:t>
            </a:r>
            <a:endParaRPr lang="en-US" sz="2400"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200000"/>
              </a:lnSpc>
              <a:spcBef>
                <a:spcPts val="500"/>
              </a:spcBef>
              <a:spcAft>
                <a:spcPts val="500"/>
              </a:spcAft>
              <a:buFont typeface="+mj-lt"/>
              <a:buAutoNum type="arabicPeriod"/>
            </a:pPr>
            <a:r>
              <a:rPr lang="ar-SA" sz="24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جائزة شيشنق</a:t>
            </a:r>
            <a:endParaRPr lang="en-US" sz="2400"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200000"/>
              </a:lnSpc>
              <a:spcBef>
                <a:spcPts val="500"/>
              </a:spcBef>
              <a:spcAft>
                <a:spcPts val="500"/>
              </a:spcAft>
              <a:buFont typeface="+mj-lt"/>
              <a:buAutoNum type="arabicPeriod"/>
            </a:pPr>
            <a:r>
              <a:rPr lang="ar-LY" sz="24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جائزة الدولة التقديرية </a:t>
            </a:r>
            <a:r>
              <a:rPr lang="ar-LY" sz="24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و</a:t>
            </a:r>
            <a:r>
              <a:rPr lang="ar-LY" sz="24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التشجيعية </a:t>
            </a:r>
          </a:p>
          <a:p>
            <a:pPr marL="342900" indent="-342900" algn="r" rtl="1">
              <a:lnSpc>
                <a:spcPct val="200000"/>
              </a:lnSpc>
              <a:spcBef>
                <a:spcPts val="500"/>
              </a:spcBef>
              <a:spcAft>
                <a:spcPts val="500"/>
              </a:spcAft>
              <a:buFont typeface="+mj-lt"/>
              <a:buAutoNum type="arabicPeriod"/>
            </a:pPr>
            <a:r>
              <a:rPr lang="ar-LY" sz="24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جائزة يوم الموظف المثالي</a:t>
            </a:r>
            <a:endParaRPr lang="en-US" sz="2400"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58296" y="235973"/>
            <a:ext cx="11076038" cy="6088846"/>
          </a:xfrm>
          <a:prstGeom prst="rect">
            <a:avLst/>
          </a:prstGeom>
          <a:noFill/>
        </p:spPr>
        <p:txBody>
          <a:bodyPr wrap="square" rtlCol="0">
            <a:spAutoFit/>
          </a:bodyPr>
          <a:lstStyle/>
          <a:p>
            <a:pPr algn="r" rtl="1">
              <a:lnSpc>
                <a:spcPct val="200000"/>
              </a:lnSpc>
              <a:spcBef>
                <a:spcPts val="500"/>
              </a:spcBef>
              <a:spcAft>
                <a:spcPts val="500"/>
              </a:spcAft>
            </a:pPr>
            <a:r>
              <a:rPr lang="ar-LY"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رابعاً </a:t>
            </a:r>
            <a:r>
              <a:rPr lang="ar-SA"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المعــــــارض وورش العمل:-</a:t>
            </a:r>
            <a:endParaRPr lang="ar-LY"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514350" indent="-514350" algn="r" rtl="1">
              <a:spcBef>
                <a:spcPts val="500"/>
              </a:spcBef>
              <a:spcAft>
                <a:spcPts val="500"/>
              </a:spcAft>
              <a:buFont typeface="+mj-lt"/>
              <a:buAutoNum type="arabicPeriod"/>
            </a:pP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لمعرض الوطني للكتاب (طرابلس)</a:t>
            </a:r>
            <a:endParaRPr lang="en-US"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457200" lvl="0" indent="-457200" algn="r" rtl="1">
              <a:spcBef>
                <a:spcPts val="500"/>
              </a:spcBef>
              <a:spcAft>
                <a:spcPts val="500"/>
              </a:spcAft>
              <a:buFont typeface="+mj-lt"/>
              <a:buAutoNum type="arabicPeriod"/>
            </a:pP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معرض الفنون التشكيلية ( بنغازي )</a:t>
            </a:r>
            <a:endParaRPr lang="en-US"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457200" lvl="0" indent="-457200" algn="r" rtl="1">
              <a:spcBef>
                <a:spcPts val="500"/>
              </a:spcBef>
              <a:spcAft>
                <a:spcPts val="500"/>
              </a:spcAft>
              <a:buFont typeface="+mj-lt"/>
              <a:buAutoNum type="arabicPeriod"/>
            </a:pP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معرض الفنون التشكيلية والمشغولات اليدوية (طرابلس)</a:t>
            </a:r>
            <a:endPar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457200" lvl="0" indent="-457200" algn="r" rtl="1">
              <a:spcBef>
                <a:spcPts val="500"/>
              </a:spcBef>
              <a:spcAft>
                <a:spcPts val="500"/>
              </a:spcAft>
              <a:buFont typeface="+mj-lt"/>
              <a:buAutoNum type="arabicPeriod"/>
            </a:pP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معرض </a:t>
            </a:r>
            <a:r>
              <a:rPr lang="ar-SA" sz="2200"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الزنتان</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للكتاب (</a:t>
            </a:r>
            <a:r>
              <a:rPr lang="ar-SA" sz="2200"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الزنتان</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endPar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457200" lvl="0" indent="-457200" algn="r" rtl="1">
              <a:spcBef>
                <a:spcPts val="500"/>
              </a:spcBef>
              <a:spcAft>
                <a:spcPts val="500"/>
              </a:spcAft>
              <a:buFont typeface="+mj-lt"/>
              <a:buAutoNum type="arabicPeriod"/>
            </a:pP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ورشة عمل تستهدف المرشحين للمراكز الثقافية والعاملين </a:t>
            </a:r>
            <a:r>
              <a:rPr lang="ar-SA" sz="2200"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بها</a:t>
            </a:r>
            <a:endPar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457200" lvl="0" indent="-457200" algn="r" rtl="1">
              <a:spcBef>
                <a:spcPts val="500"/>
              </a:spcBef>
              <a:spcAft>
                <a:spcPts val="500"/>
              </a:spcAft>
              <a:buFont typeface="+mj-lt"/>
              <a:buAutoNum type="arabicPeriod"/>
            </a:pP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ورشة عمل </a:t>
            </a:r>
            <a:r>
              <a:rPr lang="ar-LY" sz="2200"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لل</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تعريف بمخاطر سرطان الثدي</a:t>
            </a:r>
            <a:endPar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457200" lvl="0" indent="-457200" algn="r" rtl="1">
              <a:spcBef>
                <a:spcPts val="500"/>
              </a:spcBef>
              <a:spcAft>
                <a:spcPts val="500"/>
              </a:spcAft>
              <a:buFont typeface="+mj-lt"/>
              <a:buAutoNum type="arabicPeriod"/>
            </a:pP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ورشة عمل لزيادة الوعي لسرطان عنق الرحم</a:t>
            </a:r>
            <a:endPar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457200" lvl="0" indent="-457200" algn="r" rtl="1">
              <a:spcBef>
                <a:spcPts val="500"/>
              </a:spcBef>
              <a:spcAft>
                <a:spcPts val="500"/>
              </a:spcAft>
              <a:buFont typeface="+mj-lt"/>
              <a:buAutoNum type="arabicPeriod"/>
            </a:pP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معرض </a:t>
            </a:r>
            <a:r>
              <a:rPr lang="ar-LY" sz="2200"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صور الفوتوغرافية</a:t>
            </a:r>
            <a:endPar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457200" lvl="0" indent="-457200" algn="r" rtl="1">
              <a:spcBef>
                <a:spcPts val="500"/>
              </a:spcBef>
              <a:spcAft>
                <a:spcPts val="500"/>
              </a:spcAft>
              <a:buFont typeface="+mj-lt"/>
              <a:buAutoNum type="arabicPeriod"/>
            </a:pP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معرض الوثائق والمخطوطات </a:t>
            </a:r>
            <a:endPar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457200" lvl="0" indent="-457200" algn="r" rtl="1">
              <a:spcBef>
                <a:spcPts val="500"/>
              </a:spcBef>
              <a:spcAft>
                <a:spcPts val="500"/>
              </a:spcAft>
              <a:buFont typeface="+mj-lt"/>
              <a:buAutoNum type="arabicPeriod"/>
            </a:pP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معرض كتاب الطفل </a:t>
            </a:r>
            <a:endPar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457200" lvl="0" indent="-457200" algn="r" rtl="1">
              <a:spcBef>
                <a:spcPts val="500"/>
              </a:spcBef>
              <a:spcAft>
                <a:spcPts val="500"/>
              </a:spcAft>
              <a:buFont typeface="+mj-lt"/>
              <a:buAutoNum type="arabicPeriod"/>
            </a:pP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معرض هون للتراث الأصيل</a:t>
            </a:r>
            <a:endParaRPr lang="en-US"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02542" y="1297859"/>
            <a:ext cx="6813756" cy="4267835"/>
          </a:xfrm>
          <a:prstGeom prst="rect">
            <a:avLst/>
          </a:prstGeom>
          <a:noFill/>
        </p:spPr>
        <p:txBody>
          <a:bodyPr wrap="square" rtlCol="0">
            <a:spAutoFit/>
          </a:bodyPr>
          <a:lstStyle/>
          <a:p>
            <a:pPr algn="r" rtl="1"/>
            <a:r>
              <a:rPr lang="ar-LY"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خامسا </a:t>
            </a:r>
            <a:r>
              <a:rPr lang="ar-LY" sz="2800" b="1" u="sng"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r>
              <a:rPr lang="ar-SA"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المسابقـــــــات :-</a:t>
            </a:r>
            <a:endParaRPr lang="en-US"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200000"/>
              </a:lnSpc>
              <a:spcBef>
                <a:spcPts val="500"/>
              </a:spcBef>
              <a:spcAft>
                <a:spcPts val="500"/>
              </a:spcAft>
              <a:buFont typeface="+mj-lt"/>
              <a:buAutoNum type="arabicPeriod"/>
            </a:pPr>
            <a:r>
              <a:rPr lang="ar-LY" sz="2400"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a:t>
            </a: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مسابقات الثقافية لاكتشاف المواهب بمختلف المدن</a:t>
            </a: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endParaRPr lang="en-US"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200000"/>
              </a:lnSpc>
              <a:spcBef>
                <a:spcPts val="500"/>
              </a:spcBef>
              <a:spcAft>
                <a:spcPts val="500"/>
              </a:spcAft>
              <a:buFont typeface="+mj-lt"/>
              <a:buAutoNum type="arabicPeriod"/>
            </a:pP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مسابقة حفظ وتجويد القران الكريم برعاية (وزارة الثقافة)</a:t>
            </a: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endParaRPr lang="en-US"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200000"/>
              </a:lnSpc>
              <a:spcBef>
                <a:spcPts val="500"/>
              </a:spcBef>
              <a:spcAft>
                <a:spcPts val="500"/>
              </a:spcAft>
              <a:buFont typeface="+mj-lt"/>
              <a:buAutoNum type="arabicPeriod"/>
            </a:pP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مسابقة تأليف</a:t>
            </a: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المسرحي</a:t>
            </a: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القصصي- </a:t>
            </a: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الروائي– قصص الأطفال)</a:t>
            </a: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p>
          <a:p>
            <a:pPr marL="342900" indent="-342900" algn="r" rtl="1">
              <a:lnSpc>
                <a:spcPct val="200000"/>
              </a:lnSpc>
              <a:spcBef>
                <a:spcPts val="500"/>
              </a:spcBef>
              <a:spcAft>
                <a:spcPts val="500"/>
              </a:spcAft>
              <a:buFont typeface="+mj-lt"/>
              <a:buAutoNum type="arabicPeriod"/>
            </a:pP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مسابقات ثقافية أدبية وفنية.</a:t>
            </a:r>
            <a:endParaRPr lang="en-US"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40658" y="1165123"/>
            <a:ext cx="8037871" cy="4216539"/>
          </a:xfrm>
          <a:prstGeom prst="rect">
            <a:avLst/>
          </a:prstGeom>
          <a:noFill/>
        </p:spPr>
        <p:txBody>
          <a:bodyPr wrap="square" rtlCol="0">
            <a:spAutoFit/>
          </a:bodyPr>
          <a:lstStyle/>
          <a:p>
            <a:pPr algn="r" rtl="1"/>
            <a:r>
              <a:rPr lang="ar-LY"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سادساً </a:t>
            </a:r>
            <a:r>
              <a:rPr lang="ar-SA"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الأعياد </a:t>
            </a:r>
            <a:r>
              <a:rPr lang="ar-SA" sz="2800" b="1" u="sng"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و</a:t>
            </a:r>
            <a:r>
              <a:rPr lang="ar-SA"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المناسبات الوطنية :-</a:t>
            </a:r>
            <a:endParaRPr lang="ar-LY"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algn="r" rtl="1"/>
            <a:endParaRPr lang="en-US"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buFont typeface="+mj-lt"/>
              <a:buAutoNum type="arabicPeriod"/>
            </a:pP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عيد الثورة الليبية </a:t>
            </a:r>
            <a:endParaRPr lang="en-US"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buFont typeface="+mj-lt"/>
              <a:buAutoNum type="arabicPeriod"/>
            </a:pP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عيد ذكرى الاستقلال</a:t>
            </a:r>
            <a:endParaRPr lang="en-US"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buFont typeface="+mj-lt"/>
              <a:buAutoNum type="arabicPeriod"/>
            </a:pP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عيد التحرير</a:t>
            </a:r>
            <a:endParaRPr lang="en-US"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buFont typeface="+mj-lt"/>
              <a:buAutoNum type="arabicPeriod"/>
            </a:pP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عيد الشهيد</a:t>
            </a:r>
            <a:endParaRPr lang="en-US"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buFont typeface="+mj-lt"/>
              <a:buAutoNum type="arabicPeriod"/>
            </a:pP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اليوم الوطني للكتاب</a:t>
            </a:r>
            <a:endParaRPr lang="en-US"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buFont typeface="+mj-lt"/>
              <a:buAutoNum type="arabicPeriod"/>
            </a:pP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اليوم الوطني </a:t>
            </a:r>
            <a:r>
              <a:rPr lang="ar-SA" sz="2400"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للز</a:t>
            </a: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ي</a:t>
            </a: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التقليدي</a:t>
            </a:r>
            <a:endParaRPr lang="en-US"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150374"/>
            <a:ext cx="11135032" cy="4596130"/>
          </a:xfrm>
          <a:prstGeom prst="rect">
            <a:avLst/>
          </a:prstGeom>
          <a:noFill/>
        </p:spPr>
        <p:txBody>
          <a:bodyPr wrap="square" rtlCol="0">
            <a:spAutoFit/>
          </a:bodyPr>
          <a:lstStyle/>
          <a:p>
            <a:pPr marL="342900" indent="-342900" algn="r" rtl="1">
              <a:spcBef>
                <a:spcPts val="500"/>
              </a:spcBef>
              <a:spcAft>
                <a:spcPts val="500"/>
              </a:spcAft>
            </a:pPr>
            <a:r>
              <a:rPr lang="ar-LY"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سابعاً</a:t>
            </a:r>
            <a:r>
              <a:rPr lang="ar-SA"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الأعياد والمناسبات الدولية :-</a:t>
            </a:r>
            <a:r>
              <a:rPr lang="ar-LY"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r>
            <a:br>
              <a:rPr lang="ar-LY"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br>
            <a:endParaRPr lang="en-US"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pP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1. </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اليوم العالمي للتراث</a:t>
            </a: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2.</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اليوم العالمي للكتاب وحقوق المؤلف </a:t>
            </a:r>
            <a:endParaRPr lang="en-US" sz="2200" dirty="0" err="1"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pP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3.</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اليوم العالمي للملكية الفكرية</a:t>
            </a: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4. </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يوم التراث العالمي الأفريقي</a:t>
            </a:r>
            <a:endParaRPr lang="en-US" sz="2200" dirty="0" err="1"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pP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5.</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اليوم العالمي </a:t>
            </a:r>
            <a:r>
              <a:rPr lang="ar-SA" sz="2200"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ل</a:t>
            </a: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ل</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تنوع الثقافي من اجل الحوار والتنمية</a:t>
            </a: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6. </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اليوم العالمي لمكافحة عمل الأطفال</a:t>
            </a:r>
            <a:endParaRPr lang="en-US" sz="2200" dirty="0" err="1"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pP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7.</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اليوم العالمي لمهارات الشباب </a:t>
            </a: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8. </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اليوم العالمي لمحو الأمية </a:t>
            </a:r>
            <a:endParaRPr lang="en-US"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spcBef>
                <a:spcPts val="500"/>
              </a:spcBef>
              <a:spcAft>
                <a:spcPts val="500"/>
              </a:spcAft>
            </a:pP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9.</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اليوم العالمي الدولي للشباب</a:t>
            </a: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10. </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اليوم العالمي للغداء </a:t>
            </a:r>
            <a:endParaRPr lang="en-US"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pP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11.</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اليوم العالمي للتراث السمعي</a:t>
            </a: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والبصري</a:t>
            </a: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12. </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اليوم الدولي للفن الإسلامي</a:t>
            </a:r>
            <a:endParaRPr lang="en-US"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spcBef>
                <a:spcPts val="500"/>
              </a:spcBef>
              <a:spcAft>
                <a:spcPts val="500"/>
              </a:spcAft>
            </a:pP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13.</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اليوم العالمي للطفل </a:t>
            </a: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14. </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اليوم العالمي لشجرة الزيتون </a:t>
            </a:r>
            <a:endParaRPr lang="en-US"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pP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15. </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اليوم الدولي للأشخاص ذو</a:t>
            </a: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ي</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الإعاقة (ذوى الهمم)</a:t>
            </a: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16. </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اليوم العالم</a:t>
            </a:r>
            <a:r>
              <a:rPr lang="ar-LY"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ي</a:t>
            </a:r>
            <a:r>
              <a:rPr lang="ar-SA"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للغة العربية </a:t>
            </a:r>
            <a:endParaRPr lang="en-US" sz="2200"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93174" y="361494"/>
            <a:ext cx="9306232" cy="6150402"/>
          </a:xfrm>
          <a:prstGeom prst="rect">
            <a:avLst/>
          </a:prstGeom>
        </p:spPr>
        <p:txBody>
          <a:bodyPr wrap="square">
            <a:spAutoFit/>
          </a:bodyPr>
          <a:lstStyle/>
          <a:p>
            <a:pPr marL="342900" indent="-342900" algn="r" rtl="1">
              <a:spcBef>
                <a:spcPts val="500"/>
              </a:spcBef>
              <a:spcAft>
                <a:spcPts val="500"/>
              </a:spcAft>
            </a:pPr>
            <a:r>
              <a:rPr lang="ar-LY"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ثامناً</a:t>
            </a:r>
            <a:r>
              <a:rPr lang="ar-SA"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المهرجانات </a:t>
            </a:r>
            <a:r>
              <a:rPr lang="ar-SA" sz="2800" b="1" u="sng"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و</a:t>
            </a:r>
            <a:r>
              <a:rPr lang="ar-SA" sz="2800" b="1" u="sng"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الاحتفالات :-</a:t>
            </a:r>
            <a:endPar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pP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1.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الوحدة الوطنية للشعر الشعبي(سرت)</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2.</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ت</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را</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ث</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والفنون الشعبية (هون)</a:t>
            </a:r>
            <a:endPar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spcBef>
                <a:spcPts val="500"/>
              </a:spcBef>
              <a:spcAft>
                <a:spcPts val="500"/>
              </a:spcAft>
            </a:pP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3.</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أطفال ليبيا للإبداع</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غريان</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4.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فزان الثقافي المتنوع (المنطقة الجنوبية)</a:t>
            </a:r>
            <a:endPar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pP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5.</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طرابلس للم</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لوف</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والموشحات (طرابلس</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6.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مصراتة السلام (مصراتة)</a:t>
            </a:r>
            <a:endPar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spcBef>
                <a:spcPts val="500"/>
              </a:spcBef>
              <a:spcAft>
                <a:spcPts val="500"/>
              </a:spcAft>
            </a:pP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7.</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درج الدولي(درج)</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8.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غات</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الثقافي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غات</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endPar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spcBef>
                <a:spcPts val="500"/>
              </a:spcBef>
              <a:spcAft>
                <a:spcPts val="500"/>
              </a:spcAft>
            </a:pP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9.</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غدامس</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الثقافي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غدامس</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10.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الزيتونة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جادو</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endPar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pP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11.</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سهل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الجفارة</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للشعر وال</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ت</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را</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ث</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(الزهراء)</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12.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البادية للفنون والتراث (باطن الجبل)</a:t>
            </a:r>
            <a:endPar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spcBef>
                <a:spcPts val="500"/>
              </a:spcBef>
              <a:spcAft>
                <a:spcPts val="500"/>
              </a:spcAft>
            </a:pP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13.</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الثقافة الليبية (طرابلس)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14.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الفنون الشعبية (الجميل)</a:t>
            </a:r>
            <a:endPar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algn="r" rtl="1">
              <a:spcBef>
                <a:spcPts val="500"/>
              </a:spcBef>
              <a:spcAft>
                <a:spcPts val="500"/>
              </a:spcAft>
            </a:pP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15.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الف</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ر</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وسية</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والميز الشعبي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العزيزية</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16.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اوسو</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زوارة</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r>
            <a:b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br>
            <a:r>
              <a:rPr lang="ar-LY" sz="12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r>
            <a:br>
              <a:rPr lang="ar-LY" sz="12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b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17.</a:t>
            </a:r>
            <a:r>
              <a:rPr lang="ar-SA" b="1" dirty="0" smtClean="0"/>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النخلة الليبية (مختلف المدن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18.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روبيانة</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السنوي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روبيانة</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r>
            <a:b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br>
            <a:r>
              <a:rPr lang="ar-LY" sz="11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r>
            <a:br>
              <a:rPr lang="ar-LY" sz="11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b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19.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زلة للشعر والقصة (زلة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20.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مزدة</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الثقافي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مزدة</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r>
            <a:b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br>
            <a:r>
              <a:rPr lang="ar-LY" sz="12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r>
            <a:br>
              <a:rPr lang="ar-LY" sz="12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b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21.</a:t>
            </a:r>
            <a:r>
              <a:rPr lang="ar-SA" b="1" dirty="0" smtClean="0"/>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إ</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يراتو</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السينمائي( الخمس)</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22.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أبو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نجيم</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للشعر والتراث (أبو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نجيم</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r>
            <a:b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br>
            <a:r>
              <a:rPr lang="ar-LY" sz="12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r>
            <a:br>
              <a:rPr lang="ar-LY" sz="12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b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23.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رأس السنة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الامازيغية</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جادو</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24.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عيد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الام</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(طرابلس)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r>
            <a:b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b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r>
            <a:b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b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25.</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عيد الطفل (طرابلس)</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26.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الطفل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المغاربي</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طرابلس)</a:t>
            </a:r>
            <a:endPar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0724" y="1518758"/>
            <a:ext cx="11017044" cy="3016210"/>
          </a:xfrm>
          <a:prstGeom prst="rect">
            <a:avLst/>
          </a:prstGeom>
        </p:spPr>
        <p:txBody>
          <a:bodyPr wrap="square">
            <a:spAutoFit/>
          </a:bodyPr>
          <a:lstStyle/>
          <a:p>
            <a:pPr marL="342900" lvl="0" indent="-342900" algn="r" rtl="1">
              <a:spcBef>
                <a:spcPts val="500"/>
              </a:spcBef>
              <a:spcAft>
                <a:spcPts val="500"/>
              </a:spcAft>
            </a:pP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27. </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اليوم العالمي  للمرأة (طرابلس)</a:t>
            </a: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28.</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طرابلس الدولي للم</a:t>
            </a: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لوف</a:t>
            </a:r>
            <a:endParaRPr lang="en-US"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spcBef>
                <a:spcPts val="500"/>
              </a:spcBef>
              <a:spcAft>
                <a:spcPts val="500"/>
              </a:spcAft>
            </a:pP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29. </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كرنفال</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العاصمة للسلام(طرابلس)</a:t>
            </a:r>
            <a:r>
              <a:rPr lang="ar-LY" sz="2000" b="1"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30. </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أيام سبها الثقافية (سبها)</a:t>
            </a:r>
            <a:endParaRPr lang="en-US"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pP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31.</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زلاف</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الشعبي للفنون والتراث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وادى</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الشاطئ)</a:t>
            </a: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32. </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معرض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الزنتان</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للكتاب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الزنتان</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endParaRPr lang="en-US"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spcBef>
                <a:spcPts val="500"/>
              </a:spcBef>
              <a:spcAft>
                <a:spcPts val="500"/>
              </a:spcAft>
            </a:pP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33.</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الأسبوع الثقافي المفتوح (طرابلس)</a:t>
            </a: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34. </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لبتس</a:t>
            </a: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الدولى</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لمسرح الطفل والعرائس(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صبراتة</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endParaRPr lang="en-US"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spcBef>
                <a:spcPts val="500"/>
              </a:spcBef>
              <a:spcAft>
                <a:spcPts val="500"/>
              </a:spcAft>
            </a:pP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35.</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ك</a:t>
            </a: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أ</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س ليبيا للسلام (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غريان</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36. </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ملاقات</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الربيع (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سوكنة</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 </a:t>
            </a:r>
            <a:endParaRPr lang="en-US"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500"/>
              </a:spcBef>
              <a:spcAft>
                <a:spcPts val="500"/>
              </a:spcAft>
            </a:pP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37.</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رالي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الزنتان</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الثقافي (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الزنتان</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38. </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مهرجان رالي سيفا الثقافي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العجيلات</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endParaRPr lang="en-US"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indent="-342900" algn="r" rtl="1">
              <a:spcBef>
                <a:spcPts val="500"/>
              </a:spcBef>
              <a:spcAft>
                <a:spcPts val="500"/>
              </a:spcAft>
            </a:pPr>
            <a:r>
              <a:rPr lang="ar-LY"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39.</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مهرجان الصناعات التقليدية </a:t>
            </a:r>
            <a:r>
              <a:rPr lang="ar-SA"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و</a:t>
            </a:r>
            <a:r>
              <a:rPr lang="ar-SA" sz="20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الحرفية ( طرابلس)</a:t>
            </a:r>
            <a:endParaRPr lang="en-US" sz="2000"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560439" y="560444"/>
          <a:ext cx="9232490" cy="5604608"/>
        </p:xfrm>
        <a:graphic>
          <a:graphicData uri="http://schemas.openxmlformats.org/drawingml/2006/table">
            <a:tbl>
              <a:tblPr firstRow="1" bandRow="1">
                <a:tableStyleId>{5C22544A-7EE6-4342-B048-85BDC9FD1C3A}</a:tableStyleId>
              </a:tblPr>
              <a:tblGrid>
                <a:gridCol w="2787445"/>
                <a:gridCol w="1828801"/>
                <a:gridCol w="4175604"/>
                <a:gridCol w="440640"/>
              </a:tblGrid>
              <a:tr h="368738">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المكان المقترح</a:t>
                      </a:r>
                      <a:endParaRPr lang="en-US" sz="2000" b="1" kern="1200" dirty="0" smtClean="0">
                        <a:solidFill>
                          <a:schemeClr val="accent1"/>
                        </a:solidFill>
                        <a:effectLst/>
                        <a:latin typeface="Arial" panose="020B0604020202020204" pitchFamily="34" charset="0"/>
                        <a:ea typeface="Calibri" panose="020F0502020204030204" pitchFamily="34" charset="0"/>
                        <a:cs typeface="PT Bold Heading" panose="0201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90000"/>
                      </a:schemeClr>
                    </a:solidFill>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الشهر</a:t>
                      </a:r>
                      <a:endParaRPr lang="en-US" sz="2000" b="1" kern="1200" dirty="0" smtClean="0">
                        <a:solidFill>
                          <a:schemeClr val="accent1"/>
                        </a:solidFill>
                        <a:effectLst/>
                        <a:latin typeface="Arial" panose="020B0604020202020204" pitchFamily="34" charset="0"/>
                        <a:ea typeface="Calibri" panose="020F0502020204030204" pitchFamily="34" charset="0"/>
                        <a:cs typeface="PT Bold Heading" panose="0201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90000"/>
                      </a:schemeClr>
                    </a:solidFill>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البرنامج</a:t>
                      </a:r>
                      <a:endParaRPr lang="en-US" sz="2000" b="1" kern="1200"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90000"/>
                      </a:schemeClr>
                    </a:solidFill>
                  </a:tcPr>
                </a:tc>
                <a:tc>
                  <a:txBody>
                    <a:bodyPr/>
                    <a:lstStyle/>
                    <a:p>
                      <a:pPr marL="0" marR="0" algn="ctr" rtl="1">
                        <a:lnSpc>
                          <a:spcPct val="115000"/>
                        </a:lnSpc>
                        <a:spcBef>
                          <a:spcPts val="0"/>
                        </a:spcBef>
                        <a:spcAft>
                          <a:spcPts val="0"/>
                        </a:spcAft>
                      </a:pPr>
                      <a:r>
                        <a:rPr lang="ar-LY" sz="1600" dirty="0" smtClean="0">
                          <a:solidFill>
                            <a:schemeClr val="accent1"/>
                          </a:solidFill>
                        </a:rPr>
                        <a:t>ت</a:t>
                      </a:r>
                      <a:endParaRPr lang="en-US" sz="1600" dirty="0">
                        <a:solidFill>
                          <a:schemeClr val="accent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90000"/>
                      </a:schemeClr>
                    </a:solidFill>
                  </a:tcPr>
                </a:tc>
              </a:tr>
              <a:tr h="368738">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 - جبل نفوسة</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يناير</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السنة </a:t>
                      </a:r>
                      <a:r>
                        <a:rPr lang="ar-SA" sz="2000" kern="1200"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الأمازيغية</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1</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فبراير</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احتفالية 17 فبراير</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2</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مصراتة</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فبراير</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مصراتة السلام</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3</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ديوان الوزارة</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فبراير</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احتفالية الطفل المغاربي</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4</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فبراير</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ملتقي النخب السياسية</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5</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42276">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فضاء خارجي مركز ذوي الهمم</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مارس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عيد الطفل ومتلازمة داون</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6</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فندق </a:t>
                      </a:r>
                      <a:r>
                        <a:rPr lang="ar-SA" sz="2000" kern="1200"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المهارى</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مارس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اليوم العالمي للمرأة</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7</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مارس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ملتقي المرأة الليبية</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8</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السرايا الحمراء</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مارس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احتفالية </a:t>
                      </a:r>
                      <a:r>
                        <a:rPr lang="ar-SA" sz="2000" kern="1200"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سوابيت</a:t>
                      </a: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الياسمين</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9</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kern="1200"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مصراته</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مارس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بنت الوطن للشعر النسائي</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10</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kern="1200"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سوكنة</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مارس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a:t>
                      </a:r>
                      <a:r>
                        <a:rPr lang="ar-SA" sz="2000" kern="1200"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زلاء</a:t>
                      </a: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الثقافي</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11</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مارس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اليوم العالمي لتنوع الثقافي</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12</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ابريل</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ملتقي الشباب الليبي</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13</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أبريل</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ورشة عمل المصالحة الوطنية والعدالة الإنسانية</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14</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353960" y="368714"/>
          <a:ext cx="9601200" cy="5604608"/>
        </p:xfrm>
        <a:graphic>
          <a:graphicData uri="http://schemas.openxmlformats.org/drawingml/2006/table">
            <a:tbl>
              <a:tblPr firstRow="1" bandRow="1">
                <a:tableStyleId>{5C22544A-7EE6-4342-B048-85BDC9FD1C3A}</a:tableStyleId>
              </a:tblPr>
              <a:tblGrid>
                <a:gridCol w="2898765"/>
                <a:gridCol w="1901836"/>
                <a:gridCol w="4342361"/>
                <a:gridCol w="458238"/>
              </a:tblGrid>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ندوة علمية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بالمدراس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مايو</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rtl="1">
                        <a:lnSpc>
                          <a:spcPct val="115000"/>
                        </a:lnSpc>
                        <a:spcBef>
                          <a:spcPts val="0"/>
                        </a:spcBef>
                        <a:spcAft>
                          <a:spcPts val="0"/>
                        </a:spcAft>
                      </a:pPr>
                      <a:r>
                        <a:rPr lang="ar-SA" sz="2000"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اليوم العالمي للتدخين</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rtl="1">
                        <a:lnSpc>
                          <a:spcPct val="115000"/>
                        </a:lnSpc>
                        <a:spcBef>
                          <a:spcPts val="0"/>
                        </a:spcBef>
                        <a:spcAft>
                          <a:spcPts val="0"/>
                        </a:spcAft>
                      </a:pPr>
                      <a:r>
                        <a:rPr lang="ar-LY" sz="1600" dirty="0" smtClean="0">
                          <a:solidFill>
                            <a:schemeClr val="accent1"/>
                          </a:solidFill>
                        </a:rPr>
                        <a:t>15</a:t>
                      </a:r>
                      <a:endParaRPr lang="en-US" sz="1600" dirty="0">
                        <a:solidFill>
                          <a:schemeClr val="accent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738">
                <a:tc>
                  <a:txBody>
                    <a:bodyPr/>
                    <a:lstStyle/>
                    <a:p>
                      <a:pPr marL="0" marR="0" algn="ctr" rtl="1">
                        <a:lnSpc>
                          <a:spcPct val="115000"/>
                        </a:lnSpc>
                        <a:spcBef>
                          <a:spcPts val="0"/>
                        </a:spcBef>
                        <a:spcAft>
                          <a:spcPts val="0"/>
                        </a:spcAft>
                      </a:pP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ابونجيم</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مايو</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أبو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نجيم</a:t>
                      </a: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التراثي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16</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زوارة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يونيو</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أوسوا</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17</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القبة الفلكية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يوليو</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اليوم العالمي للطفل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الافريقي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18</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العديد من المقرات التابعة للوزارة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يوليو</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مجموعة من الندوات النسائية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19</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تاورغاء</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يوليو</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النخلة الليبية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20</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42276">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لبدة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لبدة الدولي للطفل العربي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21</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الخمس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جائزة ليبيا لسلام</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22</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القطرون</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يونيو</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وادي الحكمة التراثي الثقافي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23</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endPar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يونيو</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 جان الفن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الثارقي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24</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المألوف والموشحات</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25</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endPar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ورشة عمل حول التواصل وإدارة الأزمات</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26</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ديوان الوزارة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شهريا</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الصالون الثقافي الشهري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27</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غريان</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أغسطس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أطفال ليبيا للإبداع</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28</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درج</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درج الدولي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29</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545690" y="368714"/>
          <a:ext cx="9232490" cy="5604608"/>
        </p:xfrm>
        <a:graphic>
          <a:graphicData uri="http://schemas.openxmlformats.org/drawingml/2006/table">
            <a:tbl>
              <a:tblPr firstRow="1" bandRow="1">
                <a:tableStyleId>{5C22544A-7EE6-4342-B048-85BDC9FD1C3A}</a:tableStyleId>
              </a:tblPr>
              <a:tblGrid>
                <a:gridCol w="2787445"/>
                <a:gridCol w="1828801"/>
                <a:gridCol w="4175604"/>
                <a:gridCol w="440640"/>
              </a:tblGrid>
              <a:tr h="368738">
                <a:tc>
                  <a:txBody>
                    <a:bodyPr/>
                    <a:lstStyle/>
                    <a:p>
                      <a:pPr marL="0" marR="0" algn="ctr" defTabSz="457200" rtl="1" eaLnBrk="1" latinLnBrk="0" hangingPunct="1">
                        <a:lnSpc>
                          <a:spcPct val="115000"/>
                        </a:lnSpc>
                        <a:spcBef>
                          <a:spcPts val="0"/>
                        </a:spcBef>
                        <a:spcAft>
                          <a:spcPts val="0"/>
                        </a:spcAft>
                      </a:pPr>
                      <a:r>
                        <a:rPr lang="ar-SA" sz="2000"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defTabSz="457200" rtl="1" eaLnBrk="1" latinLnBrk="0" hangingPunct="1">
                        <a:lnSpc>
                          <a:spcPct val="115000"/>
                        </a:lnSpc>
                        <a:spcBef>
                          <a:spcPts val="0"/>
                        </a:spcBef>
                        <a:spcAft>
                          <a:spcPts val="0"/>
                        </a:spcAft>
                      </a:pPr>
                      <a:r>
                        <a:rPr lang="ar-SA" sz="2000"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defTabSz="457200" rtl="1" eaLnBrk="1" latinLnBrk="0" hangingPunct="1">
                        <a:lnSpc>
                          <a:spcPct val="115000"/>
                        </a:lnSpc>
                        <a:spcBef>
                          <a:spcPts val="0"/>
                        </a:spcBef>
                        <a:spcAft>
                          <a:spcPts val="0"/>
                        </a:spcAft>
                      </a:pPr>
                      <a:r>
                        <a:rPr lang="ar-SA" sz="2000"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اليوم العالمي لسلام</a:t>
                      </a:r>
                      <a:endParaRPr lang="en-US" sz="2000"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rtl="1">
                        <a:lnSpc>
                          <a:spcPct val="115000"/>
                        </a:lnSpc>
                        <a:spcBef>
                          <a:spcPts val="0"/>
                        </a:spcBef>
                        <a:spcAft>
                          <a:spcPts val="0"/>
                        </a:spcAft>
                      </a:pPr>
                      <a:r>
                        <a:rPr lang="ar-LY" sz="1600" dirty="0" smtClean="0">
                          <a:solidFill>
                            <a:schemeClr val="accent1"/>
                          </a:solidFill>
                        </a:rPr>
                        <a:t>30</a:t>
                      </a:r>
                      <a:endParaRPr lang="en-US" sz="1600" dirty="0">
                        <a:solidFill>
                          <a:schemeClr val="accent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الشهر الوردي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31</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قصص الأطفال السنوي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32</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الشاطئ</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منتدى أنامل للفنون التشكيلة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33</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هون</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الثرات</a:t>
                      </a: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الثقافي ( هون )</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34</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سبها</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أيام سبها الثقافية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35</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42276">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العنف ضدا المرأة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36</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السرايا لحمراء</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اليوم العالمي للطفل</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37</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الغريفة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الغريفة</a:t>
                      </a: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للفنون الشعبية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38</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القطرون</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وادي الحكمة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39</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وادي الحكمة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الفن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التارقي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40</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اليوم العالمي لدوي الاحتياجات الخاصة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41</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تيجي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تيجي</a:t>
                      </a: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للأدب والفنون</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42</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ديسمبر</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عيد الاستقلال</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43</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ديسمبر</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ايراتوا</a:t>
                      </a: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السينمائي لحقوق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الانسان</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44</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6DD1FB2B-56B7-BF05-3FA6-683F0A5323B8}"/>
              </a:ext>
            </a:extLst>
          </p:cNvPr>
          <p:cNvSpPr txBox="1">
            <a:spLocks/>
          </p:cNvSpPr>
          <p:nvPr/>
        </p:nvSpPr>
        <p:spPr>
          <a:xfrm>
            <a:off x="2259107" y="879039"/>
            <a:ext cx="6286478" cy="631666"/>
          </a:xfrm>
          <a:prstGeom prst="rect">
            <a:avLst/>
          </a:prstGeom>
        </p:spPr>
        <p:txBody>
          <a:bodyPr>
            <a:normAutofit fontScale="60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SA" sz="4900" b="1" dirty="0">
                <a:latin typeface="Calibri" panose="020F0502020204030204" pitchFamily="34" charset="0"/>
                <a:ea typeface="Calibri" panose="020F0502020204030204" pitchFamily="34" charset="0"/>
                <a:cs typeface="Arial" panose="020B0604020202020204" pitchFamily="34" charset="0"/>
              </a:rPr>
              <a:t>مقدمــــة</a:t>
            </a:r>
            <a:r>
              <a:rPr lang="en-GB" sz="1800" dirty="0">
                <a:latin typeface="Calibri" panose="020F0502020204030204" pitchFamily="34" charset="0"/>
                <a:ea typeface="Calibri" panose="020F0502020204030204" pitchFamily="34" charset="0"/>
                <a:cs typeface="Arial" panose="020B0604020202020204" pitchFamily="34" charset="0"/>
              </a:rPr>
              <a:t/>
            </a:r>
            <a:br>
              <a:rPr lang="en-GB" sz="1800" dirty="0">
                <a:latin typeface="Calibri" panose="020F0502020204030204" pitchFamily="34" charset="0"/>
                <a:ea typeface="Calibri" panose="020F0502020204030204" pitchFamily="34" charset="0"/>
                <a:cs typeface="Arial" panose="020B0604020202020204" pitchFamily="34" charset="0"/>
              </a:rPr>
            </a:br>
            <a:endParaRPr lang="en-GB" sz="1800" dirty="0"/>
          </a:p>
        </p:txBody>
      </p:sp>
      <p:sp>
        <p:nvSpPr>
          <p:cNvPr id="5" name="TextBox 4">
            <a:extLst>
              <a:ext uri="{FF2B5EF4-FFF2-40B4-BE49-F238E27FC236}">
                <a16:creationId xmlns="" xmlns:a16="http://schemas.microsoft.com/office/drawing/2014/main" id="{155D3F31-7495-B377-F852-73C407E792CB}"/>
              </a:ext>
            </a:extLst>
          </p:cNvPr>
          <p:cNvSpPr txBox="1"/>
          <p:nvPr/>
        </p:nvSpPr>
        <p:spPr>
          <a:xfrm>
            <a:off x="1007676" y="1510705"/>
            <a:ext cx="8789339" cy="5078313"/>
          </a:xfrm>
          <a:prstGeom prst="rect">
            <a:avLst/>
          </a:prstGeom>
          <a:noFill/>
        </p:spPr>
        <p:txBody>
          <a:bodyPr wrap="square">
            <a:spAutoFit/>
          </a:bodyPr>
          <a:lstStyle/>
          <a:p>
            <a:pPr algn="just" rtl="1">
              <a:lnSpc>
                <a:spcPct val="150000"/>
              </a:lnSpc>
            </a:pPr>
            <a:r>
              <a:rPr lang="ar-SA" b="1" dirty="0">
                <a:solidFill>
                  <a:schemeClr val="accent1"/>
                </a:solidFill>
                <a:effectLst/>
                <a:latin typeface="19"/>
                <a:ea typeface="Calibri" panose="020F0502020204030204" pitchFamily="34" charset="0"/>
                <a:cs typeface="Times New Roman" panose="02020603050405020304" pitchFamily="18" charset="0"/>
              </a:rPr>
              <a:t>تعـمـل وزارة الثقـافة والتنمية المعـرفية منذ تأسيسها على نشـر الوعـي والعـمل على توفيـر المناخ الثقافـي للمبـدع الليبـي وذلك من خلال المهرجانات والاحتفالات والمعارض المحلية والدولية و بالإضافة إلى عقد الندوات </a:t>
            </a:r>
            <a:r>
              <a:rPr lang="ar-SA" b="1" dirty="0" smtClean="0">
                <a:solidFill>
                  <a:schemeClr val="accent1"/>
                </a:solidFill>
                <a:effectLst/>
                <a:latin typeface="19"/>
                <a:ea typeface="Calibri" panose="020F0502020204030204" pitchFamily="34" charset="0"/>
                <a:cs typeface="Times New Roman" panose="02020603050405020304" pitchFamily="18" charset="0"/>
              </a:rPr>
              <a:t>والمؤتمرات</a:t>
            </a:r>
            <a:r>
              <a:rPr lang="en-US" b="1" dirty="0" smtClean="0">
                <a:solidFill>
                  <a:schemeClr val="accent1"/>
                </a:solidFill>
                <a:effectLst/>
                <a:latin typeface="19"/>
                <a:ea typeface="Calibri" panose="020F0502020204030204" pitchFamily="34" charset="0"/>
                <a:cs typeface="Times New Roman" panose="02020603050405020304" pitchFamily="18" charset="0"/>
              </a:rPr>
              <a:t>    </a:t>
            </a:r>
            <a:r>
              <a:rPr lang="ar-SA" b="1" dirty="0" smtClean="0">
                <a:solidFill>
                  <a:schemeClr val="accent1"/>
                </a:solidFill>
                <a:effectLst/>
                <a:latin typeface="19"/>
                <a:ea typeface="Calibri" panose="020F0502020204030204" pitchFamily="34" charset="0"/>
                <a:cs typeface="Times New Roman" panose="02020603050405020304" pitchFamily="18" charset="0"/>
              </a:rPr>
              <a:t>و </a:t>
            </a:r>
            <a:r>
              <a:rPr lang="ar-SA" b="1" dirty="0">
                <a:solidFill>
                  <a:schemeClr val="accent1"/>
                </a:solidFill>
                <a:effectLst/>
                <a:latin typeface="19"/>
                <a:ea typeface="Calibri" panose="020F0502020204030204" pitchFamily="34" charset="0"/>
                <a:cs typeface="Times New Roman" panose="02020603050405020304" pitchFamily="18" charset="0"/>
              </a:rPr>
              <a:t>الاهتمام بالمواهب وتنمية قدراتهم و دعم المؤلفين و المثقفين في كل ربوع الوطن وذلك من خلال البرامج و الأنشطة السنوية و المحافظة على  الثوابت الفكرية لتأصيل هذه الرسالة العريقة على أكمل وجه </a:t>
            </a:r>
            <a:r>
              <a:rPr lang="ar-SA" b="1" dirty="0" smtClean="0">
                <a:solidFill>
                  <a:schemeClr val="accent1"/>
                </a:solidFill>
                <a:effectLst/>
                <a:latin typeface="19"/>
                <a:ea typeface="Calibri" panose="020F0502020204030204" pitchFamily="34" charset="0"/>
                <a:cs typeface="Times New Roman" panose="02020603050405020304" pitchFamily="18" charset="0"/>
              </a:rPr>
              <a:t>،</a:t>
            </a:r>
            <a:r>
              <a:rPr lang="ar-LY" b="1" dirty="0" smtClean="0">
                <a:solidFill>
                  <a:schemeClr val="accent1"/>
                </a:solidFill>
                <a:effectLst/>
                <a:latin typeface="19"/>
                <a:ea typeface="Calibri" panose="020F0502020204030204" pitchFamily="34" charset="0"/>
                <a:cs typeface="Times New Roman" panose="02020603050405020304" pitchFamily="18" charset="0"/>
              </a:rPr>
              <a:t>و</a:t>
            </a:r>
            <a:r>
              <a:rPr lang="ar-SA" b="1" dirty="0" smtClean="0">
                <a:solidFill>
                  <a:schemeClr val="accent1"/>
                </a:solidFill>
                <a:effectLst/>
                <a:latin typeface="19"/>
                <a:ea typeface="Calibri" panose="020F0502020204030204" pitchFamily="34" charset="0"/>
                <a:cs typeface="Times New Roman" panose="02020603050405020304" pitchFamily="18" charset="0"/>
              </a:rPr>
              <a:t>تحرص </a:t>
            </a:r>
            <a:r>
              <a:rPr lang="ar-SA" b="1" dirty="0">
                <a:solidFill>
                  <a:schemeClr val="accent1"/>
                </a:solidFill>
                <a:effectLst/>
                <a:latin typeface="19"/>
                <a:ea typeface="Calibri" panose="020F0502020204030204" pitchFamily="34" charset="0"/>
                <a:cs typeface="Times New Roman" panose="02020603050405020304" pitchFamily="18" charset="0"/>
              </a:rPr>
              <a:t>وزارة الثقافة والتنمية المعرفية علي </a:t>
            </a:r>
            <a:r>
              <a:rPr lang="ar-LY" b="1" dirty="0" smtClean="0">
                <a:solidFill>
                  <a:schemeClr val="accent1"/>
                </a:solidFill>
                <a:effectLst/>
                <a:latin typeface="19"/>
                <a:ea typeface="Calibri" panose="020F0502020204030204" pitchFamily="34" charset="0"/>
                <a:cs typeface="Times New Roman" panose="02020603050405020304" pitchFamily="18" charset="0"/>
              </a:rPr>
              <a:t>ترسيخ </a:t>
            </a:r>
            <a:r>
              <a:rPr lang="ar-SA" b="1" dirty="0" smtClean="0">
                <a:solidFill>
                  <a:schemeClr val="accent1"/>
                </a:solidFill>
                <a:effectLst/>
                <a:latin typeface="19"/>
                <a:ea typeface="Calibri" panose="020F0502020204030204" pitchFamily="34" charset="0"/>
                <a:cs typeface="Times New Roman" panose="02020603050405020304" pitchFamily="18" charset="0"/>
              </a:rPr>
              <a:t>ثق</a:t>
            </a:r>
            <a:r>
              <a:rPr lang="ar-LY" b="1" dirty="0" err="1" smtClean="0">
                <a:solidFill>
                  <a:schemeClr val="accent1"/>
                </a:solidFill>
                <a:latin typeface="19"/>
                <a:ea typeface="Calibri" panose="020F0502020204030204" pitchFamily="34" charset="0"/>
                <a:cs typeface="Times New Roman" panose="02020603050405020304" pitchFamily="18" charset="0"/>
              </a:rPr>
              <a:t>افة</a:t>
            </a:r>
            <a:r>
              <a:rPr lang="ar-SA" b="1" dirty="0" smtClean="0">
                <a:solidFill>
                  <a:schemeClr val="accent1"/>
                </a:solidFill>
                <a:effectLst/>
                <a:latin typeface="19"/>
                <a:ea typeface="Calibri" panose="020F0502020204030204" pitchFamily="34" charset="0"/>
                <a:cs typeface="Times New Roman" panose="02020603050405020304" pitchFamily="18" charset="0"/>
              </a:rPr>
              <a:t> </a:t>
            </a:r>
            <a:r>
              <a:rPr lang="ar-SA" b="1" dirty="0">
                <a:solidFill>
                  <a:schemeClr val="accent1"/>
                </a:solidFill>
                <a:effectLst/>
                <a:latin typeface="19"/>
                <a:ea typeface="Calibri" panose="020F0502020204030204" pitchFamily="34" charset="0"/>
                <a:cs typeface="Times New Roman" panose="02020603050405020304" pitchFamily="18" charset="0"/>
              </a:rPr>
              <a:t>الطفل جسداً وفكراً وتأهيله ليكون القائد المحب المنتمي لدينه ووطنه لان الاطفال هم نواة المستقبل </a:t>
            </a:r>
            <a:r>
              <a:rPr lang="ar-SA" b="1" dirty="0" smtClean="0">
                <a:solidFill>
                  <a:schemeClr val="accent1"/>
                </a:solidFill>
                <a:effectLst/>
                <a:latin typeface="19"/>
                <a:ea typeface="Calibri" panose="020F0502020204030204" pitchFamily="34" charset="0"/>
                <a:cs typeface="Times New Roman" panose="02020603050405020304" pitchFamily="18" charset="0"/>
              </a:rPr>
              <a:t>وتسعى  </a:t>
            </a:r>
            <a:r>
              <a:rPr lang="ar-SA" b="1" dirty="0">
                <a:solidFill>
                  <a:schemeClr val="accent1"/>
                </a:solidFill>
                <a:effectLst/>
                <a:latin typeface="19"/>
                <a:ea typeface="Calibri" panose="020F0502020204030204" pitchFamily="34" charset="0"/>
                <a:cs typeface="Times New Roman" panose="02020603050405020304" pitchFamily="18" charset="0"/>
              </a:rPr>
              <a:t>وزارة الثقافة والتنمية المعرفية من خلال دعمها لجميع الفئات من المبدعين والمثقفين  من ذوي الهمم  وذلك بتذليل الصعاب لهم وخلق بيئة تساعدهم على اظهار قدراتهم وتحرص الوزارة على النهوض بالصناعة الثقافية السياحية  والتعريف بها وذلك بالتنسيق مع وزارة السياحة والصناعات التقليدية وتسعى ايضاً للشراكة مع وزارة التربية والتعليم وذلك في تأصيل الهوية والمحافظة عليها والمشاركة في اعداد المناهج التعليمية ذات الطابع الثقافي ولان روح الفريق والعمل الجماعي شعار الوزارة نعمل على المشاركة مع كافة الوزارات والهيئات الحكومية لنشر الوعي والثقافة بين كافة مكونات الوطن من خلال </a:t>
            </a:r>
            <a:r>
              <a:rPr lang="ar-LY" b="1" dirty="0" smtClean="0">
                <a:solidFill>
                  <a:schemeClr val="accent1"/>
                </a:solidFill>
                <a:effectLst/>
                <a:latin typeface="19"/>
                <a:ea typeface="Calibri" panose="020F0502020204030204" pitchFamily="34" charset="0"/>
                <a:cs typeface="Times New Roman" panose="02020603050405020304" pitchFamily="18" charset="0"/>
              </a:rPr>
              <a:t>إقامة  </a:t>
            </a:r>
            <a:r>
              <a:rPr lang="ar-SA" b="1" dirty="0" smtClean="0">
                <a:solidFill>
                  <a:schemeClr val="accent1"/>
                </a:solidFill>
                <a:effectLst/>
                <a:latin typeface="19"/>
                <a:ea typeface="Calibri" panose="020F0502020204030204" pitchFamily="34" charset="0"/>
                <a:cs typeface="Times New Roman" panose="02020603050405020304" pitchFamily="18" charset="0"/>
              </a:rPr>
              <a:t>الندوات </a:t>
            </a:r>
            <a:r>
              <a:rPr lang="ar-SA" b="1" dirty="0">
                <a:solidFill>
                  <a:schemeClr val="accent1"/>
                </a:solidFill>
                <a:effectLst/>
                <a:latin typeface="19"/>
                <a:ea typeface="Calibri" panose="020F0502020204030204" pitchFamily="34" charset="0"/>
                <a:cs typeface="Times New Roman" panose="02020603050405020304" pitchFamily="18" charset="0"/>
              </a:rPr>
              <a:t>والمؤتمرات وورش العمل الدورية ولتأكيد مفهوم الآية العظيمة </a:t>
            </a:r>
            <a:r>
              <a:rPr lang="ar-LY" b="1" dirty="0" smtClean="0">
                <a:solidFill>
                  <a:schemeClr val="accent1"/>
                </a:solidFill>
                <a:latin typeface="19"/>
                <a:ea typeface="Calibri" panose="020F0502020204030204" pitchFamily="34" charset="0"/>
                <a:cs typeface="Times New Roman" panose="02020603050405020304" pitchFamily="18" charset="0"/>
              </a:rPr>
              <a:t>،</a:t>
            </a:r>
            <a:r>
              <a:rPr lang="ar-SA" b="1" dirty="0" smtClean="0">
                <a:solidFill>
                  <a:schemeClr val="accent1"/>
                </a:solidFill>
                <a:effectLst/>
                <a:latin typeface="19"/>
                <a:ea typeface="Calibri" panose="020F0502020204030204" pitchFamily="34" charset="0"/>
                <a:cs typeface="Times New Roman" panose="02020603050405020304" pitchFamily="18" charset="0"/>
              </a:rPr>
              <a:t> </a:t>
            </a:r>
            <a:r>
              <a:rPr lang="ar-SA" b="1" dirty="0">
                <a:solidFill>
                  <a:schemeClr val="accent1"/>
                </a:solidFill>
                <a:effectLst/>
                <a:latin typeface="19"/>
                <a:ea typeface="Calibri" panose="020F0502020204030204" pitchFamily="34" charset="0"/>
                <a:cs typeface="Times New Roman" panose="02020603050405020304" pitchFamily="18" charset="0"/>
              </a:rPr>
              <a:t>من قوله تعالى (( وامرهم شورى بينهم )).</a:t>
            </a:r>
            <a:endParaRPr lang="en-GB" dirty="0">
              <a:solidFill>
                <a:schemeClr val="accent1"/>
              </a:solidFill>
              <a:latin typeface="19"/>
            </a:endParaRPr>
          </a:p>
        </p:txBody>
      </p:sp>
    </p:spTree>
    <p:extLst>
      <p:ext uri="{BB962C8B-B14F-4D97-AF65-F5344CB8AC3E}">
        <p14:creationId xmlns="" xmlns:p14="http://schemas.microsoft.com/office/powerpoint/2010/main" val="301700416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545690" y="368714"/>
          <a:ext cx="9232490" cy="5604608"/>
        </p:xfrm>
        <a:graphic>
          <a:graphicData uri="http://schemas.openxmlformats.org/drawingml/2006/table">
            <a:tbl>
              <a:tblPr firstRow="1" bandRow="1">
                <a:tableStyleId>{5C22544A-7EE6-4342-B048-85BDC9FD1C3A}</a:tableStyleId>
              </a:tblPr>
              <a:tblGrid>
                <a:gridCol w="2787445"/>
                <a:gridCol w="1828801"/>
                <a:gridCol w="4175604"/>
                <a:gridCol w="440640"/>
              </a:tblGrid>
              <a:tr h="368738">
                <a:tc>
                  <a:txBody>
                    <a:bodyPr/>
                    <a:lstStyle/>
                    <a:p>
                      <a:pPr marL="0" marR="0" algn="ctr" defTabSz="457200" rtl="1" eaLnBrk="1" latinLnBrk="0" hangingPunct="1">
                        <a:lnSpc>
                          <a:spcPct val="115000"/>
                        </a:lnSpc>
                        <a:spcBef>
                          <a:spcPts val="0"/>
                        </a:spcBef>
                        <a:spcAft>
                          <a:spcPts val="0"/>
                        </a:spcAft>
                      </a:pP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غريان</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كاس ليبيا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بغريان</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rtl="1">
                        <a:lnSpc>
                          <a:spcPct val="115000"/>
                        </a:lnSpc>
                        <a:spcBef>
                          <a:spcPts val="0"/>
                        </a:spcBef>
                        <a:spcAft>
                          <a:spcPts val="0"/>
                        </a:spcAft>
                      </a:pPr>
                      <a:r>
                        <a:rPr lang="ar-LY" sz="1600" dirty="0" smtClean="0">
                          <a:solidFill>
                            <a:schemeClr val="accent1"/>
                          </a:solidFill>
                        </a:rPr>
                        <a:t>45</a:t>
                      </a:r>
                      <a:endParaRPr lang="en-US" sz="1600" dirty="0">
                        <a:solidFill>
                          <a:schemeClr val="accent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الخمس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الشعر الشعبي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46</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جائزة المبدع الصغير</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47</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كاباوا</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مارس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جائزة شيشنق</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48</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مارس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جائزة ليبيا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للأبداع</a:t>
                      </a: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الادبي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49</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أكتوبر</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المواهب للموسيقي والغناء</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50</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42276">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بنغازي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أكتوبر</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المعرض الوطني للفنون التشكيلة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51</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أكتوبر</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الوطني للرسم الساخر</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52</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مصراتة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نوفمبر</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التصوير الفوتوغرافي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53</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الفن الجرافيتي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54</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زليتن</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المهرجان الوطن للفنون الشعبية والتراث</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55</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الخمس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يونيو</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لبدة الدولي للأغنية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56</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جائزة النهر الصناعي للمسرح</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57</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هون</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a:t>
                      </a:r>
                      <a:r>
                        <a:rPr lang="ar-SA" sz="2000" b="1" kern="12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الاغنية</a:t>
                      </a: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الشعبية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58</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درنة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المألوف والموشحات درنة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59</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634181" y="1681320"/>
          <a:ext cx="9232490" cy="3023442"/>
        </p:xfrm>
        <a:graphic>
          <a:graphicData uri="http://schemas.openxmlformats.org/drawingml/2006/table">
            <a:tbl>
              <a:tblPr firstRow="1" bandRow="1">
                <a:tableStyleId>{5C22544A-7EE6-4342-B048-85BDC9FD1C3A}</a:tableStyleId>
              </a:tblPr>
              <a:tblGrid>
                <a:gridCol w="2787445"/>
                <a:gridCol w="1828801"/>
                <a:gridCol w="4175604"/>
                <a:gridCol w="440640"/>
              </a:tblGrid>
              <a:tr h="368738">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بنغازي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المهرجان الوطني للمسرح</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rtl="1">
                        <a:lnSpc>
                          <a:spcPct val="115000"/>
                        </a:lnSpc>
                        <a:spcBef>
                          <a:spcPts val="0"/>
                        </a:spcBef>
                        <a:spcAft>
                          <a:spcPts val="0"/>
                        </a:spcAft>
                      </a:pPr>
                      <a:r>
                        <a:rPr lang="ar-LY" sz="1600" dirty="0" smtClean="0">
                          <a:solidFill>
                            <a:schemeClr val="accent1"/>
                          </a:solidFill>
                        </a:rPr>
                        <a:t>60</a:t>
                      </a:r>
                      <a:endParaRPr lang="en-US" sz="1600" dirty="0">
                        <a:solidFill>
                          <a:schemeClr val="accent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8738">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بنغازي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أيام بنغازي المسرحية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61</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المسرح التجريبي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62</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درنة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أيام درنة الزهرة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63</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المهرجان الدولي للمسرح</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64</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صبراتة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الأغنية الليبية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65</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42276">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مهرجان الموسيقى العربية</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66</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8738">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طرابلس</a:t>
                      </a: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مصراتة</a:t>
                      </a: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بنغازي</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سبتمبر</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457200" rtl="1" eaLnBrk="1" latinLnBrk="0" hangingPunct="1">
                        <a:lnSpc>
                          <a:spcPct val="115000"/>
                        </a:lnSpc>
                        <a:spcBef>
                          <a:spcPts val="0"/>
                        </a:spcBef>
                        <a:spcAft>
                          <a:spcPts val="0"/>
                        </a:spcAft>
                      </a:pPr>
                      <a:r>
                        <a:rPr lang="ar-SA"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يوم الشهيد</a:t>
                      </a:r>
                      <a:endParaRPr lang="en-US"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15000"/>
                        </a:lnSpc>
                        <a:spcBef>
                          <a:spcPts val="0"/>
                        </a:spcBef>
                        <a:spcAft>
                          <a:spcPts val="0"/>
                        </a:spcAft>
                      </a:pPr>
                      <a:r>
                        <a:rPr lang="ar-LY" sz="2000" b="1" kern="1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67</a:t>
                      </a:r>
                      <a:endParaRPr lang="en-US" sz="2000" b="1" kern="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1078943-A1A0-DF51-37ED-5D2CCA3342AD}"/>
              </a:ext>
            </a:extLst>
          </p:cNvPr>
          <p:cNvSpPr txBox="1"/>
          <p:nvPr/>
        </p:nvSpPr>
        <p:spPr>
          <a:xfrm>
            <a:off x="900953" y="1963271"/>
            <a:ext cx="8646460" cy="3607526"/>
          </a:xfrm>
          <a:prstGeom prst="rect">
            <a:avLst/>
          </a:prstGeom>
          <a:noFill/>
        </p:spPr>
        <p:txBody>
          <a:bodyPr wrap="square">
            <a:spAutoFit/>
          </a:bodyPr>
          <a:lstStyle/>
          <a:p>
            <a:pPr algn="r" rtl="1">
              <a:lnSpc>
                <a:spcPct val="115000"/>
              </a:lnSpc>
              <a:spcBef>
                <a:spcPts val="1200"/>
              </a:spcBef>
              <a:spcAft>
                <a:spcPts val="1200"/>
              </a:spcAft>
            </a:pPr>
            <a:r>
              <a:rPr lang="ar-SA" sz="28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الرؤية</a:t>
            </a:r>
            <a:r>
              <a:rPr lang="ar-SA" sz="36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a:t>
            </a:r>
            <a:endParaRPr lang="en-GB"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Bef>
                <a:spcPts val="1200"/>
              </a:spcBef>
              <a:spcAft>
                <a:spcPts val="1200"/>
              </a:spcAft>
            </a:pPr>
            <a:r>
              <a:rPr lang="ar-LY" sz="36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r>
              <a:rPr lang="ar-SA" sz="36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جيل </a:t>
            </a:r>
            <a:r>
              <a:rPr lang="ar-SA" sz="36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متسامح مبدع </a:t>
            </a:r>
            <a:r>
              <a:rPr lang="ar-SA" sz="36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مثقـف</a:t>
            </a:r>
            <a:r>
              <a:rPr lang="ar-LY" sz="36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GB"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Bef>
                <a:spcPts val="1200"/>
              </a:spcBef>
              <a:spcAft>
                <a:spcPts val="1200"/>
              </a:spcAft>
            </a:pPr>
            <a:r>
              <a:rPr lang="ar-SA" sz="28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الرسالة</a:t>
            </a:r>
            <a:r>
              <a:rPr lang="ar-SA" sz="20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 </a:t>
            </a:r>
            <a:r>
              <a:rPr lang="ar-SA" sz="28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a:t>
            </a:r>
            <a:endParaRPr lang="en-GB" sz="12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228600" algn="r" rtl="1">
              <a:lnSpc>
                <a:spcPct val="115000"/>
              </a:lnSpc>
              <a:spcBef>
                <a:spcPts val="1200"/>
              </a:spcBef>
              <a:spcAft>
                <a:spcPts val="1200"/>
              </a:spcAft>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تنوع ثقافي حضاري مدني بقيم وثوابت تتماشى مع عاداتنا و تقاليدنا وقيمنا الإسلامية الوسطية وتجسيد روح التحاور و العيش المشترك .</a:t>
            </a:r>
            <a:endParaRPr lang="en-GB" sz="16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96128949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0CAF78E-D4DE-73A3-BD77-9880BAD80581}"/>
              </a:ext>
            </a:extLst>
          </p:cNvPr>
          <p:cNvSpPr txBox="1"/>
          <p:nvPr/>
        </p:nvSpPr>
        <p:spPr>
          <a:xfrm>
            <a:off x="1237127" y="1366697"/>
            <a:ext cx="8541053" cy="4108817"/>
          </a:xfrm>
          <a:prstGeom prst="rect">
            <a:avLst/>
          </a:prstGeom>
          <a:noFill/>
        </p:spPr>
        <p:txBody>
          <a:bodyPr wrap="square">
            <a:spAutoFit/>
          </a:bodyPr>
          <a:lstStyle/>
          <a:p>
            <a:pPr marL="228600" algn="r" rtl="1">
              <a:lnSpc>
                <a:spcPct val="115000"/>
              </a:lnSpc>
              <a:spcBef>
                <a:spcPts val="1200"/>
              </a:spcBef>
              <a:spcAft>
                <a:spcPts val="1200"/>
              </a:spcAft>
            </a:pPr>
            <a:endParaRPr lang="en-GB" sz="16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Bef>
                <a:spcPts val="1200"/>
              </a:spcBef>
              <a:spcAft>
                <a:spcPts val="1200"/>
              </a:spcAft>
            </a:pPr>
            <a:r>
              <a:rPr lang="ar-SA" sz="28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القيم الوطنية لوزارة الثقافة :- </a:t>
            </a:r>
            <a:endParaRPr lang="en-GB" sz="16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Bef>
                <a:spcPts val="1200"/>
              </a:spcBef>
              <a:spcAft>
                <a:spcPts val="1200"/>
              </a:spcAft>
              <a:buSzPct val="200000"/>
              <a:buBlip>
                <a:blip r:embed="rId2"/>
              </a:buBlip>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العمل الجماعي والمشاركة وعدم الإقصاء .</a:t>
            </a:r>
            <a:endParaRPr lang="en-GB" sz="16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Bef>
                <a:spcPts val="1200"/>
              </a:spcBef>
              <a:spcAft>
                <a:spcPts val="1200"/>
              </a:spcAft>
              <a:buSzPct val="200000"/>
              <a:buBlip>
                <a:blip r:embed="rId2"/>
              </a:buBlip>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احترام التنوع الثقافي و المحافظة على الهوية الوطنية .</a:t>
            </a:r>
            <a:endParaRPr lang="en-GB" sz="16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Bef>
                <a:spcPts val="1200"/>
              </a:spcBef>
              <a:spcAft>
                <a:spcPts val="1200"/>
              </a:spcAft>
              <a:buSzPct val="200000"/>
              <a:buBlip>
                <a:blip r:embed="rId2"/>
              </a:buBlip>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نبذ العنف ونشر ثقافة التسامح والأخوة بين كافة مكونات </a:t>
            </a:r>
            <a:r>
              <a:rPr lang="ar-SA" sz="24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الوطن</a:t>
            </a:r>
            <a:r>
              <a:rPr lang="ar-LY" sz="24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b="1"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endParaRPr lang="en-GB" sz="16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Bef>
                <a:spcPts val="1200"/>
              </a:spcBef>
              <a:spcAft>
                <a:spcPts val="1200"/>
              </a:spcAft>
              <a:buSzPct val="200000"/>
              <a:buBlip>
                <a:blip r:embed="rId2"/>
              </a:buBlip>
            </a:pPr>
            <a:r>
              <a:rPr lang="ar-SA"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دعم الحكومة للوصول للانتخابات ودعم مفهوم المصالحة الوطنية الشاملة .</a:t>
            </a:r>
            <a:endParaRPr lang="en-GB" sz="16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67419889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71CDE6F-4C2D-E75C-D506-A72F673C4EB8}"/>
              </a:ext>
            </a:extLst>
          </p:cNvPr>
          <p:cNvSpPr txBox="1"/>
          <p:nvPr/>
        </p:nvSpPr>
        <p:spPr>
          <a:xfrm>
            <a:off x="722671" y="766917"/>
            <a:ext cx="9678963" cy="5201424"/>
          </a:xfrm>
          <a:prstGeom prst="rect">
            <a:avLst/>
          </a:prstGeom>
          <a:noFill/>
        </p:spPr>
        <p:txBody>
          <a:bodyPr wrap="square">
            <a:spAutoFit/>
          </a:bodyPr>
          <a:lstStyle/>
          <a:p>
            <a:pPr marL="91440" algn="justLow" rtl="1">
              <a:spcBef>
                <a:spcPts val="600"/>
              </a:spcBef>
              <a:spcAft>
                <a:spcPts val="600"/>
              </a:spcAft>
              <a:tabLst>
                <a:tab pos="633413" algn="l"/>
              </a:tabLst>
            </a:pPr>
            <a:r>
              <a:rPr lang="ar-SA" sz="2800" dirty="0">
                <a:solidFill>
                  <a:schemeClr val="accent1"/>
                </a:solidFill>
                <a:latin typeface="Arial" panose="020B0604020202020204" pitchFamily="34" charset="0"/>
                <a:ea typeface="Calibri" panose="020F0502020204030204" pitchFamily="34" charset="0"/>
                <a:cs typeface="PT Bold Heading" panose="02010400000000000000" pitchFamily="2" charset="-78"/>
              </a:rPr>
              <a:t>الأهداف الإستراتيجية القطاعية :-</a:t>
            </a:r>
            <a:endParaRPr lang="en-GB" sz="2800" dirty="0">
              <a:solidFill>
                <a:schemeClr val="accent1"/>
              </a:solidFill>
              <a:latin typeface="Arial" panose="020B0604020202020204" pitchFamily="34" charset="0"/>
              <a:ea typeface="Calibri" panose="020F0502020204030204" pitchFamily="34" charset="0"/>
              <a:cs typeface="PT Bold Heading" panose="02010400000000000000" pitchFamily="2" charset="-78"/>
            </a:endParaRPr>
          </a:p>
          <a:p>
            <a:pPr marL="574675" lvl="0" indent="-515938" algn="justLow" rtl="1">
              <a:spcBef>
                <a:spcPts val="600"/>
              </a:spcBef>
              <a:spcAft>
                <a:spcPts val="600"/>
              </a:spcAft>
              <a:buSzPct val="200000"/>
              <a:buBlip>
                <a:blip r:embed="rId2"/>
              </a:buBlip>
            </a:pP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مواجهة الظواهر السلبية من خلال نشر الوعي وقبول الأخر و الانفتاح على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الثقافات</a:t>
            </a:r>
            <a:r>
              <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المتنوعة </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و احترامها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والتفاخر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بها</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وبتاريخها </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الوطني المشرف .</a:t>
            </a:r>
            <a:endParaRPr lang="en-GB"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91440" lvl="0" indent="-342900" algn="justLow" rtl="1">
              <a:spcBef>
                <a:spcPts val="600"/>
              </a:spcBef>
              <a:spcAft>
                <a:spcPts val="600"/>
              </a:spcAft>
              <a:buSzPct val="200000"/>
              <a:buBlip>
                <a:blip r:embed="rId2"/>
              </a:buBlip>
            </a:pP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تعزيز دور الهوية الوطنية وجعلها أساس لحل كافة العراقيل و العمل على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إ</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ستحدا</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ث </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مشاريع ثقافية و إبداعية تساهم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في </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نشر مفهوم التنمية الثقافية وان الشعب لا يرتقي إلا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من</a:t>
            </a:r>
            <a:r>
              <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خلال </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ثقافته وماضيه العريق.</a:t>
            </a:r>
            <a:endParaRPr lang="en-GB"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91440" lvl="0" indent="-342900" algn="just" rtl="1">
              <a:spcBef>
                <a:spcPts val="600"/>
              </a:spcBef>
              <a:spcAft>
                <a:spcPts val="600"/>
              </a:spcAft>
              <a:buSzPct val="200000"/>
              <a:buBlip>
                <a:blip r:embed="rId2"/>
              </a:buBlip>
            </a:pP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دعم </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الشباب من خلال استحداث مشاريع إبداعية ثقافية تساهم في نشر الثقافة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والعلم</a:t>
            </a:r>
            <a:r>
              <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ومواجهة</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التطرف </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الفكري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r>
            <a:b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b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والغزو الثقافي</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a:t>
            </a:r>
            <a:endParaRPr lang="en-GB"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91440" lvl="0" indent="-342900" algn="justLow" rtl="1">
              <a:spcBef>
                <a:spcPts val="600"/>
              </a:spcBef>
              <a:spcAft>
                <a:spcPts val="600"/>
              </a:spcAft>
              <a:buSzPct val="200000"/>
              <a:buBlip>
                <a:blip r:embed="rId2"/>
              </a:buBlip>
            </a:pP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الوصول إلى كافة المدن لتقديم برنامج ثقافي شامل يعزز الهوية الليبية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و</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يحمي الموروث الثقافي الليبي لتحقيق التنمية الشاملة </a:t>
            </a:r>
            <a:r>
              <a:rPr lang="ar-SA"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و</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المستدامة لتطوير القطاع الثقافي في كافة المدن والقرى .</a:t>
            </a:r>
            <a:endParaRPr lang="en-GB"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91440" lvl="0" indent="-342900" algn="justLow" rtl="1">
              <a:spcBef>
                <a:spcPts val="600"/>
              </a:spcBef>
              <a:spcAft>
                <a:spcPts val="600"/>
              </a:spcAft>
              <a:buSzPct val="200000"/>
              <a:buBlip>
                <a:blip r:embed="rId2"/>
              </a:buBlip>
            </a:pP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إعادة </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بناء البنية التحتية الثقافية التي دمرت جراء الاعصار الذي ضرب بلادنا في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الآونة </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الاخيرة بمدن الشرق الليبي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المتضررة والذي </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تسبب في خسائر بشرية ومادية ونترحم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على</a:t>
            </a:r>
            <a:r>
              <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شهداء </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ليبيا في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هذا </a:t>
            </a:r>
            <a:r>
              <a:rPr lang="ar-SA" b="1" dirty="0">
                <a:solidFill>
                  <a:schemeClr val="accent1"/>
                </a:solidFill>
                <a:latin typeface="Calibri" panose="020F0502020204030204" pitchFamily="34" charset="0"/>
                <a:ea typeface="Calibri" panose="020F0502020204030204" pitchFamily="34" charset="0"/>
                <a:cs typeface="Arial" panose="020B0604020202020204" pitchFamily="34" charset="0"/>
              </a:rPr>
              <a:t>المصاب </a:t>
            </a: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الجلل</a:t>
            </a:r>
            <a:r>
              <a:rPr lang="en-US"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a:t>
            </a:r>
          </a:p>
          <a:p>
            <a:pPr marL="91440" lvl="0" indent="-342900" algn="justLow" rtl="1">
              <a:spcBef>
                <a:spcPts val="600"/>
              </a:spcBef>
              <a:spcAft>
                <a:spcPts val="600"/>
              </a:spcAft>
              <a:buSzPct val="200000"/>
              <a:buBlip>
                <a:blip r:embed="rId2"/>
              </a:buBlip>
            </a:pPr>
            <a:r>
              <a:rPr lang="ar-SA"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استحداث منظومة الاتصال (( الإدارة الرقمية )) وذلك لتبادل المراسلات الإدارية بين كافة الإدارات والمكاتب بديوان</a:t>
            </a:r>
            <a:r>
              <a:rPr lang="en-US"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en-US"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الوزارة </a:t>
            </a:r>
            <a:r>
              <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ذلك لمواكبة العصر . ( </a:t>
            </a:r>
            <a:r>
              <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كتب </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التخطيط الاستراتيجي ) </a:t>
            </a:r>
            <a:endPar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91440" lvl="0" indent="-342900" algn="justLow" rtl="1">
              <a:spcBef>
                <a:spcPts val="600"/>
              </a:spcBef>
              <a:spcAft>
                <a:spcPts val="600"/>
              </a:spcAft>
              <a:buSzPct val="200000"/>
              <a:buBlip>
                <a:blip r:embed="rId2"/>
              </a:buBlip>
            </a:pPr>
            <a:endParaRPr lang="en-GB"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28468504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a:extLst>
              <a:ext uri="{FF2B5EF4-FFF2-40B4-BE49-F238E27FC236}">
                <a16:creationId xmlns="" xmlns:a16="http://schemas.microsoft.com/office/drawing/2014/main" id="{B71CDE6F-4C2D-E75C-D506-A72F673C4EB8}"/>
              </a:ext>
            </a:extLst>
          </p:cNvPr>
          <p:cNvSpPr txBox="1"/>
          <p:nvPr/>
        </p:nvSpPr>
        <p:spPr>
          <a:xfrm>
            <a:off x="1016796" y="1651819"/>
            <a:ext cx="9458581" cy="3816429"/>
          </a:xfrm>
          <a:prstGeom prst="rect">
            <a:avLst/>
          </a:prstGeom>
          <a:noFill/>
        </p:spPr>
        <p:txBody>
          <a:bodyPr wrap="square">
            <a:spAutoFit/>
          </a:bodyPr>
          <a:lstStyle/>
          <a:p>
            <a:pPr marL="91440" algn="justLow" rtl="1">
              <a:spcBef>
                <a:spcPts val="600"/>
              </a:spcBef>
              <a:spcAft>
                <a:spcPts val="600"/>
              </a:spcAft>
            </a:pPr>
            <a:r>
              <a:rPr lang="ar-SA" sz="2800" dirty="0">
                <a:solidFill>
                  <a:schemeClr val="accent1"/>
                </a:solidFill>
                <a:latin typeface="Arial" panose="020B0604020202020204" pitchFamily="34" charset="0"/>
                <a:ea typeface="Calibri" panose="020F0502020204030204" pitchFamily="34" charset="0"/>
                <a:cs typeface="PT Bold Heading" panose="02010400000000000000" pitchFamily="2" charset="-78"/>
              </a:rPr>
              <a:t>الأهداف الإستراتيجية القطاعية </a:t>
            </a:r>
            <a:r>
              <a:rPr lang="ar-SA" sz="2800" dirty="0" smtClean="0">
                <a:solidFill>
                  <a:schemeClr val="accent1"/>
                </a:solidFill>
                <a:latin typeface="Arial" panose="020B0604020202020204" pitchFamily="34" charset="0"/>
                <a:ea typeface="Calibri" panose="020F0502020204030204" pitchFamily="34" charset="0"/>
                <a:cs typeface="PT Bold Heading" panose="02010400000000000000" pitchFamily="2" charset="-78"/>
              </a:rPr>
              <a:t>:-</a:t>
            </a:r>
            <a:endParaRPr lang="ar-LY" sz="2800" dirty="0" smtClean="0">
              <a:solidFill>
                <a:schemeClr val="accent1"/>
              </a:solidFill>
              <a:latin typeface="Arial" panose="020B0604020202020204" pitchFamily="34" charset="0"/>
              <a:ea typeface="Calibri" panose="020F0502020204030204" pitchFamily="34" charset="0"/>
              <a:cs typeface="PT Bold Heading" panose="02010400000000000000" pitchFamily="2" charset="-78"/>
            </a:endParaRPr>
          </a:p>
          <a:p>
            <a:pPr marL="91440" lvl="0" indent="-342900" algn="justLow" rtl="1">
              <a:spcBef>
                <a:spcPts val="600"/>
              </a:spcBef>
              <a:spcAft>
                <a:spcPts val="600"/>
              </a:spcAft>
              <a:buSzPct val="200000"/>
              <a:buBlip>
                <a:blip r:embed="rId2"/>
              </a:buBlip>
            </a:pPr>
            <a:r>
              <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استحداث مكتبة الالكترونية خاصة بالثقافة وذالك لدعم المؤلفين والأدباء والمثقفين .(إدارة المراكز والبيوت الثقافية)</a:t>
            </a:r>
          </a:p>
          <a:p>
            <a:pPr marL="946150" indent="-887413" algn="justLow" rtl="1">
              <a:spcBef>
                <a:spcPts val="600"/>
              </a:spcBef>
              <a:spcAft>
                <a:spcPts val="600"/>
              </a:spcAft>
              <a:buSzPct val="200000"/>
              <a:buBlip>
                <a:blip r:embed="rId2"/>
              </a:buBlip>
            </a:pPr>
            <a:r>
              <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العمل على تطوير المكتبات المتنقلة وإنشاء مكتبات ثقافية داخل الحدائق العامة </a:t>
            </a:r>
            <a:r>
              <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والمدارس والجامعات وذالك </a:t>
            </a:r>
            <a:r>
              <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لنشر الثقافة والوعي. (إدارة المراكز والبيوت الثقافية)</a:t>
            </a:r>
          </a:p>
          <a:p>
            <a:pPr marL="91440" lvl="0" indent="-342900" algn="justLow" rtl="1">
              <a:spcBef>
                <a:spcPts val="600"/>
              </a:spcBef>
              <a:spcAft>
                <a:spcPts val="600"/>
              </a:spcAft>
              <a:buSzPct val="200000"/>
              <a:buBlip>
                <a:blip r:embed="rId2"/>
              </a:buBlip>
            </a:pP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العمل على تفعيل الأرشفة الإلكترونية بكافة الإدارات </a:t>
            </a:r>
            <a:r>
              <a:rPr lang="ar-SA" altLang="ar-LY"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و</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المكاتب بديوان الوزارة . ( </a:t>
            </a:r>
            <a:r>
              <a:rPr lang="ar-LY" altLang="ar-LY"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مكت</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ب </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التخطيط الاستراتيجي ) </a:t>
            </a:r>
            <a:endPar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91440" indent="-342900" algn="justLow" rtl="1">
              <a:spcBef>
                <a:spcPts val="600"/>
              </a:spcBef>
              <a:spcAft>
                <a:spcPts val="600"/>
              </a:spcAft>
              <a:buSzPct val="200000"/>
              <a:buBlip>
                <a:blip r:embed="rId2"/>
              </a:buBlip>
            </a:pP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العمل على دعم  مشاريع توعوية  خاصة بالمرأة   . ( مكتب تمكين المرأة )</a:t>
            </a:r>
            <a:endPar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91440" lvl="0" indent="-342900" algn="justLow" rtl="1">
              <a:spcBef>
                <a:spcPts val="600"/>
              </a:spcBef>
              <a:spcAft>
                <a:spcPts val="600"/>
              </a:spcAft>
              <a:buSzPct val="200000"/>
              <a:buBlip>
                <a:blip r:embed="rId2"/>
              </a:buBlip>
            </a:pPr>
            <a:r>
              <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أ</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نشاء </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منصة إلكترونية تحت مسمى ( ثقافتنا ) . ( مكتب الإعلام </a:t>
            </a:r>
            <a:r>
              <a:rPr lang="ar-SA" altLang="ar-LY" b="1"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و</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التواصل) </a:t>
            </a:r>
            <a:endPar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91440" lvl="0" indent="-342900" algn="justLow" rtl="1">
              <a:spcBef>
                <a:spcPts val="600"/>
              </a:spcBef>
              <a:spcAft>
                <a:spcPts val="600"/>
              </a:spcAft>
              <a:buSzPct val="200000"/>
              <a:buBlip>
                <a:blip r:embed="rId2"/>
              </a:buBlip>
            </a:pP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إنشاء مبادرة تفاعلية تسمى ( رحلة الاكتشاف الثقافي ) </a:t>
            </a:r>
            <a:r>
              <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ل</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فئتي  متلازم</a:t>
            </a:r>
            <a:r>
              <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ة</a:t>
            </a:r>
            <a:r>
              <a:rPr lang="ar-SA"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داون ، وأطفال القمر . ( مكتب ثقافة الطفل ) </a:t>
            </a:r>
            <a:endParaRPr lang="en-GB"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91440" lvl="0" indent="-342900" algn="justLow" rtl="1">
              <a:spcBef>
                <a:spcPts val="600"/>
              </a:spcBef>
              <a:spcAft>
                <a:spcPts val="600"/>
              </a:spcAft>
              <a:buSzPct val="200000"/>
              <a:buBlip>
                <a:blip r:embed="rId2"/>
              </a:buBlip>
            </a:pPr>
            <a:endParaRPr lang="ar-LY" altLang="ar-LY"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02B06DE-DDE3-8931-262F-5AE231BD6556}"/>
              </a:ext>
            </a:extLst>
          </p:cNvPr>
          <p:cNvSpPr txBox="1"/>
          <p:nvPr/>
        </p:nvSpPr>
        <p:spPr>
          <a:xfrm>
            <a:off x="927848" y="658906"/>
            <a:ext cx="9265023" cy="6109237"/>
          </a:xfrm>
          <a:prstGeom prst="rect">
            <a:avLst/>
          </a:prstGeom>
          <a:noFill/>
        </p:spPr>
        <p:txBody>
          <a:bodyPr wrap="square">
            <a:spAutoFit/>
          </a:bodyPr>
          <a:lstStyle/>
          <a:p>
            <a:pPr algn="r" rtl="1">
              <a:lnSpc>
                <a:spcPct val="150000"/>
              </a:lnSpc>
              <a:tabLst>
                <a:tab pos="4326255" algn="l"/>
              </a:tabLst>
            </a:pPr>
            <a:r>
              <a:rPr lang="ar-SA" sz="2800" b="1" dirty="0">
                <a:solidFill>
                  <a:schemeClr val="accent1"/>
                </a:solidFill>
                <a:effectLst/>
                <a:latin typeface="Arial" panose="020B0604020202020204" pitchFamily="34" charset="0"/>
                <a:ea typeface="Calibri" panose="020F0502020204030204" pitchFamily="34" charset="0"/>
                <a:cs typeface="PT Bold Heading" panose="02010400000000000000" pitchFamily="2" charset="-78"/>
              </a:rPr>
              <a:t>الأهداف الإستراتيجية العامة :-</a:t>
            </a:r>
            <a:r>
              <a:rPr lang="ar-SA" sz="4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endParaRPr lang="en-GB"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buSzPct val="200000"/>
              <a:buBlip>
                <a:blip r:embed="rId2"/>
              </a:buBlip>
            </a:pP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في سبيل تطوير قطاع الثقافة يجب علينا أولاً تعزيز دورها من خلال مراجعة تاريخنا</a:t>
            </a:r>
            <a:endPar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buSzPct val="200000"/>
            </a:pPr>
            <a:r>
              <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الوطني المشرف و ما لنا من ريادة في قارة أفريقيا و العالم وما لنا  من ثقافة ذكرها</a:t>
            </a:r>
            <a:endPar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المؤرخون في كتبهم وما اسست ليبيا في هذا المجال ليس بغريب على احد </a:t>
            </a:r>
            <a:r>
              <a:rPr lang="ar-SA" sz="2400" dirty="0" err="1"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ب</a:t>
            </a:r>
            <a:r>
              <a:rPr lang="ar-LY"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أ</a:t>
            </a:r>
            <a:r>
              <a:rPr lang="ar-SA" sz="24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rPr>
              <a:t>ن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ليبيا</a:t>
            </a:r>
            <a:endPar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من الدول المؤسسة للثقافة في افريقيا والوطن العربي وما ساهمت به من خلال نشر</a:t>
            </a:r>
            <a:endParaRPr lang="ar-LY"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الثقافة الإسلامية في العالم من خلال جمعية الدعوة الإسلامية </a:t>
            </a: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العالمية .</a:t>
            </a:r>
            <a:endParaRPr lang="en-GB"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SzPct val="200000"/>
              <a:buBlip>
                <a:blip r:embed="rId2"/>
              </a:buBlip>
            </a:pP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تنمية قدرات المبدعين من خلال تبني </a:t>
            </a:r>
            <a:r>
              <a:rPr lang="ar-SA" sz="2400" dirty="0" err="1" smtClean="0">
                <a:solidFill>
                  <a:schemeClr val="accent1"/>
                </a:solidFill>
                <a:latin typeface="Calibri" panose="020F0502020204030204" pitchFamily="34" charset="0"/>
                <a:ea typeface="Calibri" panose="020F0502020204030204" pitchFamily="34" charset="0"/>
                <a:cs typeface="Arial" panose="020B0604020202020204" pitchFamily="34" charset="0"/>
              </a:rPr>
              <a:t>كا</a:t>
            </a: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فت</a:t>
            </a: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المشاريع الإستراتيجية التي من شأنها</a:t>
            </a:r>
            <a:endPar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 الارتقاء بالجانب الإبداعي والثقافي والأدبي .</a:t>
            </a:r>
            <a:endPar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SzPct val="200000"/>
              <a:buBlip>
                <a:blip r:embed="rId2"/>
              </a:buBlip>
            </a:pP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التعريف بالثقافة الليبية في كل المشاركات الدولية من خلال نشر الإصدارات الثقافية</a:t>
            </a:r>
            <a:endPar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 والأدبية والمطويات و الأفلام الوثائقية .</a:t>
            </a:r>
            <a:endParaRPr lang="en-GB"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SzPct val="200000"/>
              <a:buBlip>
                <a:blip r:embed="rId2"/>
              </a:buBlip>
            </a:pP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التواصل مع كافة المكونات الليبية و عدم تهميش أو إقصاء أحد </a:t>
            </a: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a:t>
            </a:r>
            <a:endParaRPr lang="en-GB"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SzPct val="200000"/>
              <a:buBlip>
                <a:blip r:embed="rId2"/>
              </a:buBlip>
            </a:pP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دعم المؤلف الليبي و إعادة طباعة النسخ المهمة من الكتب الوطنية للكتاب الليبيين.</a:t>
            </a:r>
            <a:endParaRPr lang="en-GB"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Font typeface="Symbol" panose="05050102010706020507" pitchFamily="18" charset="2"/>
              <a:buChar char=""/>
            </a:pPr>
            <a:endParaRPr lang="en-GB" sz="12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56886007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1F3476C9-36B8-B32D-DD2C-170AB6A743DF}"/>
              </a:ext>
            </a:extLst>
          </p:cNvPr>
          <p:cNvSpPr txBox="1"/>
          <p:nvPr/>
        </p:nvSpPr>
        <p:spPr>
          <a:xfrm>
            <a:off x="887505" y="502029"/>
            <a:ext cx="9802906" cy="6355971"/>
          </a:xfrm>
          <a:prstGeom prst="rect">
            <a:avLst/>
          </a:prstGeom>
          <a:noFill/>
        </p:spPr>
        <p:txBody>
          <a:bodyPr wrap="square">
            <a:spAutoFit/>
          </a:bodyPr>
          <a:lstStyle/>
          <a:p>
            <a:pPr marL="342900" lvl="0" indent="-342900" algn="justLow" rtl="1">
              <a:lnSpc>
                <a:spcPct val="115000"/>
              </a:lnSpc>
              <a:buSzPct val="200000"/>
              <a:buBlip>
                <a:blip r:embed="rId2"/>
              </a:buBlip>
            </a:pP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جمع المخطوطات الليبية بالكامل </a:t>
            </a:r>
            <a:r>
              <a:rPr lang="ar-LY"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و </a:t>
            </a:r>
            <a:r>
              <a:rPr lang="ar-SA" sz="2400"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إعادة </a:t>
            </a: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طباعتها و التعريف بها .</a:t>
            </a:r>
            <a:endParaRPr lang="en-GB"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buSzPct val="200000"/>
              <a:buBlip>
                <a:blip r:embed="rId2"/>
              </a:buBlip>
            </a:pP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ترسيخ مفهوم التعاون و ذلك بالمشاركة مع الوزارات و المؤسسات الحكومية و العمل</a:t>
            </a:r>
            <a:endPar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 بروح الفريق و ذلك في الأمور ذات الاهتمام المشترك مثل المناهج التعليمية ذات الطابع</a:t>
            </a:r>
            <a:endPar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 الثقافي مع وزارة التربية والتعليم و التعاون مع وزارة الداخلية في نشر الوعي ونبذ العنف</a:t>
            </a:r>
            <a:endPar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 و انتشار السلاح ونشر الإرشادات المرورية في الندوات و الورش و التعاون مع وزارة</a:t>
            </a:r>
            <a:endPar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 التخطيط في نشر سياسة القضاء على العشوائيات و محاربتها .</a:t>
            </a:r>
            <a:endParaRPr lang="en-GB"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1000"/>
              </a:spcAft>
              <a:buSzPct val="200000"/>
              <a:buBlip>
                <a:blip r:embed="rId2"/>
              </a:buBlip>
            </a:pP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إرساء مفاهيم التسامح و سيادة القانون و دعم الواقع الثقافي</a:t>
            </a: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a:t>
            </a:r>
            <a:endParaRPr lang="en-GB"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1000"/>
              </a:spcAft>
              <a:buSzPct val="200000"/>
              <a:buBlip>
                <a:blip r:embed="rId2"/>
              </a:buBlip>
            </a:pP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تحفيز كافة الفئات العمرية على المطالعة و اقتناء الكتب وتصفح المكتبات الالكترونية</a:t>
            </a:r>
            <a:endPar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Aft>
                <a:spcPts val="1000"/>
              </a:spcAft>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 الثقافية.</a:t>
            </a:r>
            <a:endParaRPr lang="en-GB"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1000"/>
              </a:spcAft>
              <a:buSzPct val="200000"/>
              <a:buBlip>
                <a:blip r:embed="rId2"/>
              </a:buBlip>
            </a:pP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تفعيل المشاركات الفنية المتمثلة في معارض الفنون التشكيلية وفن النحت ومعارض الصور</a:t>
            </a:r>
            <a:endPar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Aft>
                <a:spcPts val="1000"/>
              </a:spcAft>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 الفوتوغرافية و الفنون الشعبية و فن المسرح </a:t>
            </a: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a:t>
            </a:r>
            <a:endParaRPr lang="en-GB"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1000"/>
              </a:spcAft>
              <a:buSzPct val="200000"/>
              <a:buBlip>
                <a:blip r:embed="rId2"/>
              </a:buBlip>
            </a:pP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الاهتمام بالصناعات التقليدية و الأشغال الحرفية و التعريف بها من خلال إقامة المعارض</a:t>
            </a:r>
            <a:endPar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Aft>
                <a:spcPts val="1000"/>
              </a:spcAft>
              <a:buSzPct val="200000"/>
            </a:pPr>
            <a:r>
              <a:rPr lang="ar-LY" sz="2400"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1"/>
                </a:solidFill>
                <a:latin typeface="Calibri" panose="020F0502020204030204" pitchFamily="34" charset="0"/>
                <a:ea typeface="Calibri" panose="020F0502020204030204" pitchFamily="34" charset="0"/>
                <a:cs typeface="Arial" panose="020B0604020202020204" pitchFamily="34" charset="0"/>
              </a:rPr>
              <a:t> المحلية و الدولية</a:t>
            </a:r>
            <a:endParaRPr lang="en-GB" sz="24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351587324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Custom 5">
      <a:dk1>
        <a:sysClr val="windowText" lastClr="000000"/>
      </a:dk1>
      <a:lt1>
        <a:sysClr val="window" lastClr="FFFFFF"/>
      </a:lt1>
      <a:dk2>
        <a:srgbClr val="2C3C43"/>
      </a:dk2>
      <a:lt2>
        <a:srgbClr val="EBEBEB"/>
      </a:lt2>
      <a:accent1>
        <a:srgbClr val="AF8C13"/>
      </a:accent1>
      <a:accent2>
        <a:srgbClr val="F5E3A5"/>
      </a:accent2>
      <a:accent3>
        <a:srgbClr val="E6B91E"/>
      </a:accent3>
      <a:accent4>
        <a:srgbClr val="AF8C13"/>
      </a:accent4>
      <a:accent5>
        <a:srgbClr val="C42F1A"/>
      </a:accent5>
      <a:accent6>
        <a:srgbClr val="918655"/>
      </a:accent6>
      <a:hlink>
        <a:srgbClr val="F0D577"/>
      </a:hlink>
      <a:folHlink>
        <a:srgbClr val="F0D577"/>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844</TotalTime>
  <Words>2226</Words>
  <Application>Microsoft Office PowerPoint</Application>
  <PresentationFormat>مخصص</PresentationFormat>
  <Paragraphs>450</Paragraphs>
  <Slides>31</Slides>
  <Notes>0</Notes>
  <HiddenSlides>0</HiddenSlides>
  <MMClips>0</MMClips>
  <ScaleCrop>false</ScaleCrop>
  <HeadingPairs>
    <vt:vector size="4" baseType="variant">
      <vt:variant>
        <vt:lpstr>سمة</vt:lpstr>
      </vt:variant>
      <vt:variant>
        <vt:i4>1</vt:i4>
      </vt:variant>
      <vt:variant>
        <vt:lpstr>عناوين الشرائح</vt:lpstr>
      </vt:variant>
      <vt:variant>
        <vt:i4>31</vt:i4>
      </vt:variant>
    </vt:vector>
  </HeadingPairs>
  <TitlesOfParts>
    <vt:vector size="32" baseType="lpstr">
      <vt:lpstr>Facet</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abdo fmaz</dc:creator>
  <cp:lastModifiedBy>HP</cp:lastModifiedBy>
  <cp:revision>92</cp:revision>
  <dcterms:created xsi:type="dcterms:W3CDTF">2023-12-10T14:44:26Z</dcterms:created>
  <dcterms:modified xsi:type="dcterms:W3CDTF">2023-12-25T23:16:14Z</dcterms:modified>
</cp:coreProperties>
</file>