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86" r:id="rId8"/>
    <p:sldId id="262" r:id="rId9"/>
    <p:sldId id="263" r:id="rId10"/>
    <p:sldId id="264" r:id="rId11"/>
    <p:sldId id="265" r:id="rId12"/>
    <p:sldId id="266" r:id="rId13"/>
    <p:sldId id="267" r:id="rId14"/>
    <p:sldId id="268" r:id="rId15"/>
    <p:sldId id="269" r:id="rId16"/>
    <p:sldId id="270" r:id="rId17"/>
    <p:sldId id="273" r:id="rId18"/>
    <p:sldId id="271" r:id="rId19"/>
    <p:sldId id="272" r:id="rId20"/>
    <p:sldId id="279" r:id="rId21"/>
    <p:sldId id="280" r:id="rId22"/>
    <p:sldId id="281" r:id="rId23"/>
    <p:sldId id="282" r:id="rId24"/>
    <p:sldId id="283" r:id="rId25"/>
    <p:sldId id="284" r:id="rId26"/>
    <p:sldId id="285" r:id="rId27"/>
    <p:sldId id="274" r:id="rId28"/>
    <p:sldId id="275" r:id="rId29"/>
    <p:sldId id="276" r:id="rId30"/>
    <p:sldId id="277" r:id="rId31"/>
    <p:sldId id="278" r:id="rId3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نمط متوسط 2 - تمييز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000" autoAdjust="0"/>
    <p:restoredTop sz="94162" autoAdjust="0"/>
  </p:normalViewPr>
  <p:slideViewPr>
    <p:cSldViewPr snapToGrid="0">
      <p:cViewPr>
        <p:scale>
          <a:sx n="70" d="100"/>
          <a:sy n="70" d="100"/>
        </p:scale>
        <p:origin x="-660" y="18"/>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5328"/>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DB58C26-E67D-43A8-80F2-FC957E10C4C6}" type="datetimeFigureOut">
              <a:rPr lang="en-GB" smtClean="0"/>
              <a:pPr/>
              <a:t>25/12/2023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9ACE453-7B58-4770-8ECB-B33EF8821718}" type="slidenum">
              <a:rPr lang="en-GB" smtClean="0"/>
              <a:pPr/>
              <a:t>‹#›</a:t>
            </a:fld>
            <a:endParaRPr lang="en-GB"/>
          </a:p>
        </p:txBody>
      </p:sp>
    </p:spTree>
    <p:extLst>
      <p:ext uri="{BB962C8B-B14F-4D97-AF65-F5344CB8AC3E}">
        <p14:creationId xmlns="" xmlns:p14="http://schemas.microsoft.com/office/powerpoint/2010/main" val="5074749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DB58C26-E67D-43A8-80F2-FC957E10C4C6}" type="datetimeFigureOut">
              <a:rPr lang="en-GB" smtClean="0"/>
              <a:pPr/>
              <a:t>25/12/2023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9ACE453-7B58-4770-8ECB-B33EF8821718}" type="slidenum">
              <a:rPr lang="en-GB" smtClean="0"/>
              <a:pPr/>
              <a:t>‹#›</a:t>
            </a:fld>
            <a:endParaRPr lang="en-GB"/>
          </a:p>
        </p:txBody>
      </p:sp>
    </p:spTree>
    <p:extLst>
      <p:ext uri="{BB962C8B-B14F-4D97-AF65-F5344CB8AC3E}">
        <p14:creationId xmlns="" xmlns:p14="http://schemas.microsoft.com/office/powerpoint/2010/main" val="26127188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DB58C26-E67D-43A8-80F2-FC957E10C4C6}" type="datetimeFigureOut">
              <a:rPr lang="en-GB" smtClean="0"/>
              <a:pPr/>
              <a:t>25/12/2023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9ACE453-7B58-4770-8ECB-B33EF8821718}" type="slidenum">
              <a:rPr lang="en-GB" smtClean="0"/>
              <a:pPr/>
              <a:t>‹#›</a:t>
            </a:fld>
            <a:endParaRPr lang="en-GB"/>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 xmlns:p14="http://schemas.microsoft.com/office/powerpoint/2010/main" val="2300785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DB58C26-E67D-43A8-80F2-FC957E10C4C6}" type="datetimeFigureOut">
              <a:rPr lang="en-GB" smtClean="0"/>
              <a:pPr/>
              <a:t>25/12/2023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9ACE453-7B58-4770-8ECB-B33EF8821718}" type="slidenum">
              <a:rPr lang="en-GB" smtClean="0"/>
              <a:pPr/>
              <a:t>‹#›</a:t>
            </a:fld>
            <a:endParaRPr lang="en-GB"/>
          </a:p>
        </p:txBody>
      </p:sp>
    </p:spTree>
    <p:extLst>
      <p:ext uri="{BB962C8B-B14F-4D97-AF65-F5344CB8AC3E}">
        <p14:creationId xmlns="" xmlns:p14="http://schemas.microsoft.com/office/powerpoint/2010/main" val="17979510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DB58C26-E67D-43A8-80F2-FC957E10C4C6}" type="datetimeFigureOut">
              <a:rPr lang="en-GB" smtClean="0"/>
              <a:pPr/>
              <a:t>25/12/2023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9ACE453-7B58-4770-8ECB-B33EF8821718}" type="slidenum">
              <a:rPr lang="en-GB" smtClean="0"/>
              <a:pPr/>
              <a:t>‹#›</a:t>
            </a:fld>
            <a:endParaRPr lang="en-GB"/>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 xmlns:p14="http://schemas.microsoft.com/office/powerpoint/2010/main" val="34588766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DB58C26-E67D-43A8-80F2-FC957E10C4C6}" type="datetimeFigureOut">
              <a:rPr lang="en-GB" smtClean="0"/>
              <a:pPr/>
              <a:t>25/12/2023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9ACE453-7B58-4770-8ECB-B33EF8821718}" type="slidenum">
              <a:rPr lang="en-GB" smtClean="0"/>
              <a:pPr/>
              <a:t>‹#›</a:t>
            </a:fld>
            <a:endParaRPr lang="en-GB"/>
          </a:p>
        </p:txBody>
      </p:sp>
    </p:spTree>
    <p:extLst>
      <p:ext uri="{BB962C8B-B14F-4D97-AF65-F5344CB8AC3E}">
        <p14:creationId xmlns="" xmlns:p14="http://schemas.microsoft.com/office/powerpoint/2010/main" val="410108107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DB58C26-E67D-43A8-80F2-FC957E10C4C6}" type="datetimeFigureOut">
              <a:rPr lang="en-GB" smtClean="0"/>
              <a:pPr/>
              <a:t>25/12/2023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9ACE453-7B58-4770-8ECB-B33EF8821718}" type="slidenum">
              <a:rPr lang="en-GB" smtClean="0"/>
              <a:pPr/>
              <a:t>‹#›</a:t>
            </a:fld>
            <a:endParaRPr lang="en-GB"/>
          </a:p>
        </p:txBody>
      </p:sp>
    </p:spTree>
    <p:extLst>
      <p:ext uri="{BB962C8B-B14F-4D97-AF65-F5344CB8AC3E}">
        <p14:creationId xmlns="" xmlns:p14="http://schemas.microsoft.com/office/powerpoint/2010/main" val="61467487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DB58C26-E67D-43A8-80F2-FC957E10C4C6}" type="datetimeFigureOut">
              <a:rPr lang="en-GB" smtClean="0"/>
              <a:pPr/>
              <a:t>25/12/2023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9ACE453-7B58-4770-8ECB-B33EF8821718}" type="slidenum">
              <a:rPr lang="en-GB" smtClean="0"/>
              <a:pPr/>
              <a:t>‹#›</a:t>
            </a:fld>
            <a:endParaRPr lang="en-GB"/>
          </a:p>
        </p:txBody>
      </p:sp>
    </p:spTree>
    <p:extLst>
      <p:ext uri="{BB962C8B-B14F-4D97-AF65-F5344CB8AC3E}">
        <p14:creationId xmlns="" xmlns:p14="http://schemas.microsoft.com/office/powerpoint/2010/main" val="14301776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DB58C26-E67D-43A8-80F2-FC957E10C4C6}" type="datetimeFigureOut">
              <a:rPr lang="en-GB" smtClean="0"/>
              <a:pPr/>
              <a:t>25/12/2023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9ACE453-7B58-4770-8ECB-B33EF8821718}" type="slidenum">
              <a:rPr lang="en-GB" smtClean="0"/>
              <a:pPr/>
              <a:t>‹#›</a:t>
            </a:fld>
            <a:endParaRPr lang="en-GB"/>
          </a:p>
        </p:txBody>
      </p:sp>
    </p:spTree>
    <p:extLst>
      <p:ext uri="{BB962C8B-B14F-4D97-AF65-F5344CB8AC3E}">
        <p14:creationId xmlns="" xmlns:p14="http://schemas.microsoft.com/office/powerpoint/2010/main" val="16523303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DB58C26-E67D-43A8-80F2-FC957E10C4C6}" type="datetimeFigureOut">
              <a:rPr lang="en-GB" smtClean="0"/>
              <a:pPr/>
              <a:t>25/12/2023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9ACE453-7B58-4770-8ECB-B33EF8821718}" type="slidenum">
              <a:rPr lang="en-GB" smtClean="0"/>
              <a:pPr/>
              <a:t>‹#›</a:t>
            </a:fld>
            <a:endParaRPr lang="en-GB"/>
          </a:p>
        </p:txBody>
      </p:sp>
    </p:spTree>
    <p:extLst>
      <p:ext uri="{BB962C8B-B14F-4D97-AF65-F5344CB8AC3E}">
        <p14:creationId xmlns="" xmlns:p14="http://schemas.microsoft.com/office/powerpoint/2010/main" val="26837158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DB58C26-E67D-43A8-80F2-FC957E10C4C6}" type="datetimeFigureOut">
              <a:rPr lang="en-GB" smtClean="0"/>
              <a:pPr/>
              <a:t>25/12/2023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9ACE453-7B58-4770-8ECB-B33EF8821718}" type="slidenum">
              <a:rPr lang="en-GB" smtClean="0"/>
              <a:pPr/>
              <a:t>‹#›</a:t>
            </a:fld>
            <a:endParaRPr lang="en-GB"/>
          </a:p>
        </p:txBody>
      </p:sp>
    </p:spTree>
    <p:extLst>
      <p:ext uri="{BB962C8B-B14F-4D97-AF65-F5344CB8AC3E}">
        <p14:creationId xmlns="" xmlns:p14="http://schemas.microsoft.com/office/powerpoint/2010/main" val="15477862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DB58C26-E67D-43A8-80F2-FC957E10C4C6}" type="datetimeFigureOut">
              <a:rPr lang="en-GB" smtClean="0"/>
              <a:pPr/>
              <a:t>25/12/2023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49ACE453-7B58-4770-8ECB-B33EF8821718}" type="slidenum">
              <a:rPr lang="en-GB" smtClean="0"/>
              <a:pPr/>
              <a:t>‹#›</a:t>
            </a:fld>
            <a:endParaRPr lang="en-GB"/>
          </a:p>
        </p:txBody>
      </p:sp>
    </p:spTree>
    <p:extLst>
      <p:ext uri="{BB962C8B-B14F-4D97-AF65-F5344CB8AC3E}">
        <p14:creationId xmlns="" xmlns:p14="http://schemas.microsoft.com/office/powerpoint/2010/main" val="15391235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DB58C26-E67D-43A8-80F2-FC957E10C4C6}" type="datetimeFigureOut">
              <a:rPr lang="en-GB" smtClean="0"/>
              <a:pPr/>
              <a:t>25/12/2023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49ACE453-7B58-4770-8ECB-B33EF8821718}" type="slidenum">
              <a:rPr lang="en-GB" smtClean="0"/>
              <a:pPr/>
              <a:t>‹#›</a:t>
            </a:fld>
            <a:endParaRPr lang="en-GB"/>
          </a:p>
        </p:txBody>
      </p:sp>
    </p:spTree>
    <p:extLst>
      <p:ext uri="{BB962C8B-B14F-4D97-AF65-F5344CB8AC3E}">
        <p14:creationId xmlns="" xmlns:p14="http://schemas.microsoft.com/office/powerpoint/2010/main" val="17663945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DB58C26-E67D-43A8-80F2-FC957E10C4C6}" type="datetimeFigureOut">
              <a:rPr lang="en-GB" smtClean="0"/>
              <a:pPr/>
              <a:t>25/12/2023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49ACE453-7B58-4770-8ECB-B33EF8821718}" type="slidenum">
              <a:rPr lang="en-GB" smtClean="0"/>
              <a:pPr/>
              <a:t>‹#›</a:t>
            </a:fld>
            <a:endParaRPr lang="en-GB"/>
          </a:p>
        </p:txBody>
      </p:sp>
    </p:spTree>
    <p:extLst>
      <p:ext uri="{BB962C8B-B14F-4D97-AF65-F5344CB8AC3E}">
        <p14:creationId xmlns="" xmlns:p14="http://schemas.microsoft.com/office/powerpoint/2010/main" val="2927473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DB58C26-E67D-43A8-80F2-FC957E10C4C6}" type="datetimeFigureOut">
              <a:rPr lang="en-GB" smtClean="0"/>
              <a:pPr/>
              <a:t>25/12/2023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9ACE453-7B58-4770-8ECB-B33EF8821718}" type="slidenum">
              <a:rPr lang="en-GB" smtClean="0"/>
              <a:pPr/>
              <a:t>‹#›</a:t>
            </a:fld>
            <a:endParaRPr lang="en-GB"/>
          </a:p>
        </p:txBody>
      </p:sp>
    </p:spTree>
    <p:extLst>
      <p:ext uri="{BB962C8B-B14F-4D97-AF65-F5344CB8AC3E}">
        <p14:creationId xmlns="" xmlns:p14="http://schemas.microsoft.com/office/powerpoint/2010/main" val="17522139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DB58C26-E67D-43A8-80F2-FC957E10C4C6}" type="datetimeFigureOut">
              <a:rPr lang="en-GB" smtClean="0"/>
              <a:pPr/>
              <a:t>25/12/2023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9ACE453-7B58-4770-8ECB-B33EF8821718}" type="slidenum">
              <a:rPr lang="en-GB" smtClean="0"/>
              <a:pPr/>
              <a:t>‹#›</a:t>
            </a:fld>
            <a:endParaRPr lang="en-GB"/>
          </a:p>
        </p:txBody>
      </p:sp>
    </p:spTree>
    <p:extLst>
      <p:ext uri="{BB962C8B-B14F-4D97-AF65-F5344CB8AC3E}">
        <p14:creationId xmlns="" xmlns:p14="http://schemas.microsoft.com/office/powerpoint/2010/main" val="26323104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8">
            <a:alphaModFix amt="35000"/>
            <a:lum/>
          </a:blip>
          <a:srcRect/>
          <a:stretch>
            <a:fillRect t="-34000" r="11000" b="-33000"/>
          </a:stretch>
        </a:blipFill>
        <a:effectLst/>
      </p:bgPr>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DB58C26-E67D-43A8-80F2-FC957E10C4C6}" type="datetimeFigureOut">
              <a:rPr lang="en-GB" smtClean="0"/>
              <a:pPr/>
              <a:t>25/12/2023</a:t>
            </a:fld>
            <a:endParaRPr lang="en-GB"/>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49ACE453-7B58-4770-8ECB-B33EF8821718}" type="slidenum">
              <a:rPr lang="en-GB" smtClean="0"/>
              <a:pPr/>
              <a:t>‹#›</a:t>
            </a:fld>
            <a:endParaRPr lang="en-GB"/>
          </a:p>
        </p:txBody>
      </p:sp>
    </p:spTree>
    <p:extLst>
      <p:ext uri="{BB962C8B-B14F-4D97-AF65-F5344CB8AC3E}">
        <p14:creationId xmlns="" xmlns:p14="http://schemas.microsoft.com/office/powerpoint/2010/main" val="95551011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34000" r="11000" b="-33000"/>
          </a:stretch>
        </a:blipFill>
        <a:effectLst/>
      </p:bgPr>
    </p:bg>
    <p:spTree>
      <p:nvGrpSpPr>
        <p:cNvPr id="1" name=""/>
        <p:cNvGrpSpPr/>
        <p:nvPr/>
      </p:nvGrpSpPr>
      <p:grpSpPr>
        <a:xfrm>
          <a:off x="0" y="0"/>
          <a:ext cx="0" cy="0"/>
          <a:chOff x="0" y="0"/>
          <a:chExt cx="0" cy="0"/>
        </a:xfrm>
      </p:grpSpPr>
    </p:spTree>
    <p:extLst>
      <p:ext uri="{BB962C8B-B14F-4D97-AF65-F5344CB8AC3E}">
        <p14:creationId xmlns="" xmlns:p14="http://schemas.microsoft.com/office/powerpoint/2010/main" val="319113018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 xmlns:a16="http://schemas.microsoft.com/office/drawing/2014/main" id="{7A8E153A-183B-1C44-BC4A-1F76C14F5E67}"/>
              </a:ext>
            </a:extLst>
          </p:cNvPr>
          <p:cNvSpPr txBox="1"/>
          <p:nvPr/>
        </p:nvSpPr>
        <p:spPr>
          <a:xfrm>
            <a:off x="191730" y="759527"/>
            <a:ext cx="11636476" cy="5288627"/>
          </a:xfrm>
          <a:prstGeom prst="rect">
            <a:avLst/>
          </a:prstGeom>
          <a:noFill/>
        </p:spPr>
        <p:txBody>
          <a:bodyPr wrap="square">
            <a:spAutoFit/>
          </a:bodyPr>
          <a:lstStyle/>
          <a:p>
            <a:pPr marL="457200" algn="r" rtl="1">
              <a:lnSpc>
                <a:spcPct val="200000"/>
              </a:lnSpc>
              <a:spcBef>
                <a:spcPts val="500"/>
              </a:spcBef>
              <a:spcAft>
                <a:spcPts val="500"/>
              </a:spcAft>
            </a:pPr>
            <a:r>
              <a:rPr lang="ar-SA" sz="2800" b="1" dirty="0">
                <a:solidFill>
                  <a:schemeClr val="accent1"/>
                </a:solidFill>
                <a:effectLst/>
                <a:latin typeface="Arial" panose="020B0604020202020204" pitchFamily="34" charset="0"/>
                <a:ea typeface="Calibri" panose="020F0502020204030204" pitchFamily="34" charset="0"/>
                <a:cs typeface="PT Bold Heading" panose="02010400000000000000" pitchFamily="2" charset="-78"/>
              </a:rPr>
              <a:t>السياسة العامة للثقافة :-</a:t>
            </a:r>
            <a:endParaRPr lang="en-GB" sz="2800" dirty="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p>
            <a:pPr marL="633413" algn="justLow" rtl="1">
              <a:lnSpc>
                <a:spcPct val="200000"/>
              </a:lnSpc>
              <a:spcBef>
                <a:spcPts val="500"/>
              </a:spcBef>
              <a:spcAft>
                <a:spcPts val="500"/>
              </a:spcAft>
              <a:buSzPct val="200000"/>
              <a:buBlip>
                <a:blip r:embed="rId2"/>
              </a:buBlip>
            </a:pPr>
            <a:r>
              <a:rPr lang="ar-SA" sz="2400" dirty="0">
                <a:solidFill>
                  <a:schemeClr val="accent1"/>
                </a:solidFill>
                <a:effectLst/>
                <a:latin typeface="Calibri" panose="020F0502020204030204" pitchFamily="34" charset="0"/>
                <a:ea typeface="Calibri" panose="020F0502020204030204" pitchFamily="34" charset="0"/>
                <a:cs typeface="Arial" panose="020B0604020202020204" pitchFamily="34" charset="0"/>
              </a:rPr>
              <a:t>جعل الثقافة ركن أساسي واستراتيجي في المصالحة الوطنية و الوصول للانتخابات .</a:t>
            </a:r>
            <a:endParaRPr lang="en-GB" sz="2400" dirty="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p>
            <a:pPr marL="633413" algn="justLow" rtl="1">
              <a:lnSpc>
                <a:spcPct val="200000"/>
              </a:lnSpc>
              <a:spcBef>
                <a:spcPts val="500"/>
              </a:spcBef>
              <a:spcAft>
                <a:spcPts val="500"/>
              </a:spcAft>
              <a:buSzPct val="200000"/>
              <a:buBlip>
                <a:blip r:embed="rId2"/>
              </a:buBlip>
            </a:pPr>
            <a:r>
              <a:rPr lang="ar-SA" sz="2400" dirty="0">
                <a:solidFill>
                  <a:schemeClr val="accent1"/>
                </a:solidFill>
                <a:effectLst/>
                <a:latin typeface="Calibri" panose="020F0502020204030204" pitchFamily="34" charset="0"/>
                <a:ea typeface="Calibri" panose="020F0502020204030204" pitchFamily="34" charset="0"/>
                <a:cs typeface="Arial" panose="020B0604020202020204" pitchFamily="34" charset="0"/>
              </a:rPr>
              <a:t>دعم الثقافة للمبدعين بكافة ربوع الوطن و تكريمهم و تشجيع المواهب و دعمهم .</a:t>
            </a:r>
            <a:endParaRPr lang="en-GB" sz="2400" dirty="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p>
            <a:pPr marL="633413" algn="justLow" rtl="1">
              <a:lnSpc>
                <a:spcPct val="200000"/>
              </a:lnSpc>
              <a:spcBef>
                <a:spcPts val="500"/>
              </a:spcBef>
              <a:spcAft>
                <a:spcPts val="500"/>
              </a:spcAft>
              <a:buSzPct val="200000"/>
              <a:buBlip>
                <a:blip r:embed="rId2"/>
              </a:buBlip>
            </a:pPr>
            <a:r>
              <a:rPr lang="ar-SA" sz="2400" dirty="0">
                <a:solidFill>
                  <a:schemeClr val="accent1"/>
                </a:solidFill>
                <a:effectLst/>
                <a:latin typeface="Calibri" panose="020F0502020204030204" pitchFamily="34" charset="0"/>
                <a:ea typeface="Calibri" panose="020F0502020204030204" pitchFamily="34" charset="0"/>
                <a:cs typeface="Arial" panose="020B0604020202020204" pitchFamily="34" charset="0"/>
              </a:rPr>
              <a:t>ربط المكونات الثقافية من خلال المهرجانات و الفعاليات و ذلك لخلق نوع من التصالح الفكري</a:t>
            </a:r>
            <a:endParaRPr lang="ar-LY" sz="2400" dirty="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p>
            <a:pPr marL="633413" algn="justLow" rtl="1">
              <a:lnSpc>
                <a:spcPct val="200000"/>
              </a:lnSpc>
              <a:spcBef>
                <a:spcPts val="500"/>
              </a:spcBef>
              <a:spcAft>
                <a:spcPts val="500"/>
              </a:spcAft>
              <a:buSzPct val="200000"/>
            </a:pPr>
            <a:r>
              <a:rPr lang="ar-LY" sz="2400" dirty="0">
                <a:solidFill>
                  <a:schemeClr val="accent1"/>
                </a:solidFill>
                <a:latin typeface="Calibri" panose="020F0502020204030204" pitchFamily="34" charset="0"/>
                <a:ea typeface="Calibri" panose="020F0502020204030204" pitchFamily="34" charset="0"/>
                <a:cs typeface="Arial" panose="020B0604020202020204" pitchFamily="34" charset="0"/>
              </a:rPr>
              <a:t>         </a:t>
            </a:r>
            <a:r>
              <a:rPr lang="ar-SA" sz="2400" dirty="0">
                <a:solidFill>
                  <a:schemeClr val="accent1"/>
                </a:solidFill>
                <a:effectLst/>
                <a:latin typeface="Calibri" panose="020F0502020204030204" pitchFamily="34" charset="0"/>
                <a:ea typeface="Calibri" panose="020F0502020204030204" pitchFamily="34" charset="0"/>
                <a:cs typeface="Arial" panose="020B0604020202020204" pitchFamily="34" charset="0"/>
              </a:rPr>
              <a:t> </a:t>
            </a:r>
            <a:r>
              <a:rPr lang="ar-LY" sz="2400" dirty="0">
                <a:solidFill>
                  <a:schemeClr val="accent1"/>
                </a:solidFill>
                <a:effectLst/>
                <a:latin typeface="Calibri" panose="020F0502020204030204" pitchFamily="34" charset="0"/>
                <a:ea typeface="Calibri" panose="020F0502020204030204" pitchFamily="34" charset="0"/>
                <a:cs typeface="Arial" panose="020B0604020202020204" pitchFamily="34" charset="0"/>
              </a:rPr>
              <a:t> </a:t>
            </a:r>
            <a:r>
              <a:rPr lang="ar-SA" sz="2400" dirty="0">
                <a:solidFill>
                  <a:schemeClr val="accent1"/>
                </a:solidFill>
                <a:effectLst/>
                <a:latin typeface="Calibri" panose="020F0502020204030204" pitchFamily="34" charset="0"/>
                <a:ea typeface="Calibri" panose="020F0502020204030204" pitchFamily="34" charset="0"/>
                <a:cs typeface="Arial" panose="020B0604020202020204" pitchFamily="34" charset="0"/>
              </a:rPr>
              <a:t>والعمل على توحيد الأفكار والرؤى التي تنهض بقطاع الثقافة و ذلك لترسيخ (( المساواة </a:t>
            </a:r>
            <a:r>
              <a:rPr lang="ar-SA" sz="24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a:t>
            </a:r>
            <a:r>
              <a:rPr lang="ar-LY" sz="24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 .</a:t>
            </a:r>
            <a:endParaRPr lang="en-GB" sz="2400" dirty="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p>
            <a:pPr marL="633413" algn="justLow" rtl="1">
              <a:lnSpc>
                <a:spcPct val="200000"/>
              </a:lnSpc>
              <a:spcBef>
                <a:spcPts val="500"/>
              </a:spcBef>
              <a:spcAft>
                <a:spcPts val="500"/>
              </a:spcAft>
              <a:buSzPct val="200000"/>
              <a:buBlip>
                <a:blip r:embed="rId2"/>
              </a:buBlip>
            </a:pPr>
            <a:r>
              <a:rPr lang="ar-SA" sz="2400" dirty="0">
                <a:solidFill>
                  <a:schemeClr val="accent1"/>
                </a:solidFill>
                <a:effectLst/>
                <a:latin typeface="Calibri" panose="020F0502020204030204" pitchFamily="34" charset="0"/>
                <a:ea typeface="Calibri" panose="020F0502020204030204" pitchFamily="34" charset="0"/>
                <a:cs typeface="Arial" panose="020B0604020202020204" pitchFamily="34" charset="0"/>
              </a:rPr>
              <a:t>جعل الثقافة درعاً قوياً لحماية الوطن من الغزو الفكري والتطرف من خلال التعريف به والتصدي له .</a:t>
            </a:r>
            <a:endParaRPr lang="en-GB" sz="2400" dirty="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 xmlns:p14="http://schemas.microsoft.com/office/powerpoint/2010/main" val="2564395012"/>
      </p:ext>
    </p:extLst>
  </p:cSld>
  <p:clrMapOvr>
    <a:masterClrMapping/>
  </p:clrMapOvr>
  <mc:AlternateContent xmlns:mc="http://schemas.openxmlformats.org/markup-compatibility/2006">
    <mc:Choice xmlns=""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 xmlns:a16="http://schemas.microsoft.com/office/drawing/2014/main" id="{458C9F1B-A7F4-0F57-E466-564F65F0B7FA}"/>
              </a:ext>
            </a:extLst>
          </p:cNvPr>
          <p:cNvSpPr txBox="1"/>
          <p:nvPr/>
        </p:nvSpPr>
        <p:spPr>
          <a:xfrm>
            <a:off x="1061884" y="331679"/>
            <a:ext cx="8613057" cy="6412012"/>
          </a:xfrm>
          <a:prstGeom prst="rect">
            <a:avLst/>
          </a:prstGeom>
          <a:noFill/>
        </p:spPr>
        <p:txBody>
          <a:bodyPr wrap="square">
            <a:spAutoFit/>
          </a:bodyPr>
          <a:lstStyle/>
          <a:p>
            <a:pPr marL="457200" algn="r" rtl="1">
              <a:lnSpc>
                <a:spcPct val="200000"/>
              </a:lnSpc>
              <a:spcBef>
                <a:spcPts val="500"/>
              </a:spcBef>
              <a:spcAft>
                <a:spcPts val="500"/>
              </a:spcAft>
            </a:pPr>
            <a:r>
              <a:rPr lang="ar-SA" sz="1800" dirty="0">
                <a:solidFill>
                  <a:schemeClr val="accent1"/>
                </a:solidFill>
                <a:effectLst/>
                <a:latin typeface="Calibri" panose="020F0502020204030204" pitchFamily="34" charset="0"/>
                <a:ea typeface="Calibri" panose="020F0502020204030204" pitchFamily="34" charset="0"/>
                <a:cs typeface="Arial" panose="020B0604020202020204" pitchFamily="34" charset="0"/>
              </a:rPr>
              <a:t> </a:t>
            </a:r>
            <a:r>
              <a:rPr lang="ar-SA" sz="2800" b="1" dirty="0">
                <a:solidFill>
                  <a:schemeClr val="accent1"/>
                </a:solidFill>
                <a:effectLst/>
                <a:latin typeface="Arial" panose="020B0604020202020204" pitchFamily="34" charset="0"/>
                <a:ea typeface="Calibri" panose="020F0502020204030204" pitchFamily="34" charset="0"/>
                <a:cs typeface="PT Bold Heading" panose="02010400000000000000" pitchFamily="2" charset="-78"/>
              </a:rPr>
              <a:t>المرتكزات</a:t>
            </a:r>
            <a:r>
              <a:rPr lang="ar-SA" sz="2000" b="1" dirty="0">
                <a:solidFill>
                  <a:schemeClr val="accent1"/>
                </a:solidFill>
                <a:effectLst/>
                <a:latin typeface="Arial" panose="020B0604020202020204" pitchFamily="34" charset="0"/>
                <a:ea typeface="Calibri" panose="020F0502020204030204" pitchFamily="34" charset="0"/>
                <a:cs typeface="PT Bold Heading" panose="02010400000000000000" pitchFamily="2" charset="-78"/>
              </a:rPr>
              <a:t> :-</a:t>
            </a:r>
            <a:endParaRPr lang="en-GB" sz="1200" dirty="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p>
            <a:pPr marL="342900" lvl="0" indent="-342900" algn="r" rtl="1">
              <a:lnSpc>
                <a:spcPct val="150000"/>
              </a:lnSpc>
              <a:spcBef>
                <a:spcPts val="500"/>
              </a:spcBef>
              <a:spcAft>
                <a:spcPts val="500"/>
              </a:spcAft>
              <a:buFont typeface="+mj-lt"/>
              <a:buAutoNum type="arabicPeriod"/>
            </a:pPr>
            <a:r>
              <a:rPr lang="ar-SA" sz="24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المحافظة </a:t>
            </a:r>
            <a:r>
              <a:rPr lang="ar-SA" sz="2400" dirty="0">
                <a:solidFill>
                  <a:schemeClr val="accent1"/>
                </a:solidFill>
                <a:effectLst/>
                <a:latin typeface="Calibri" panose="020F0502020204030204" pitchFamily="34" charset="0"/>
                <a:ea typeface="Calibri" panose="020F0502020204030204" pitchFamily="34" charset="0"/>
                <a:cs typeface="Arial" panose="020B0604020202020204" pitchFamily="34" charset="0"/>
              </a:rPr>
              <a:t>على عقيدتنا الوسطية السمحة و تراثنا الوطني الأصيل </a:t>
            </a:r>
            <a:r>
              <a:rPr lang="ar-SA" sz="2400" dirty="0" err="1">
                <a:solidFill>
                  <a:schemeClr val="accent1"/>
                </a:solidFill>
                <a:effectLst/>
                <a:latin typeface="Calibri" panose="020F0502020204030204" pitchFamily="34" charset="0"/>
                <a:ea typeface="Calibri" panose="020F0502020204030204" pitchFamily="34" charset="0"/>
                <a:cs typeface="Arial" panose="020B0604020202020204" pitchFamily="34" charset="0"/>
              </a:rPr>
              <a:t>و</a:t>
            </a:r>
            <a:r>
              <a:rPr lang="ar-SA" sz="2400" dirty="0">
                <a:solidFill>
                  <a:schemeClr val="accent1"/>
                </a:solidFill>
                <a:effectLst/>
                <a:latin typeface="Calibri" panose="020F0502020204030204" pitchFamily="34" charset="0"/>
                <a:ea typeface="Calibri" panose="020F0502020204030204" pitchFamily="34" charset="0"/>
                <a:cs typeface="Arial" panose="020B0604020202020204" pitchFamily="34" charset="0"/>
              </a:rPr>
              <a:t> </a:t>
            </a:r>
            <a:r>
              <a:rPr lang="ar-SA" sz="24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خصوصيتنا</a:t>
            </a:r>
            <a:r>
              <a:rPr lang="ar-LY" sz="24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 </a:t>
            </a:r>
            <a:r>
              <a:rPr lang="ar-SA" sz="24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وعاداتنا </a:t>
            </a:r>
            <a:r>
              <a:rPr lang="ar-SA" sz="2400" dirty="0">
                <a:solidFill>
                  <a:schemeClr val="accent1"/>
                </a:solidFill>
                <a:effectLst/>
                <a:latin typeface="Calibri" panose="020F0502020204030204" pitchFamily="34" charset="0"/>
                <a:ea typeface="Calibri" panose="020F0502020204030204" pitchFamily="34" charset="0"/>
                <a:cs typeface="Arial" panose="020B0604020202020204" pitchFamily="34" charset="0"/>
              </a:rPr>
              <a:t>و تقاليدنا بجميع مكوناتنا </a:t>
            </a:r>
            <a:r>
              <a:rPr lang="ar-SA" sz="24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a:t>
            </a:r>
            <a:endParaRPr lang="ar-LY" sz="24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p>
            <a:pPr marL="342900" indent="-342900" algn="r" rtl="1">
              <a:lnSpc>
                <a:spcPct val="150000"/>
              </a:lnSpc>
              <a:spcBef>
                <a:spcPts val="500"/>
              </a:spcBef>
              <a:spcAft>
                <a:spcPts val="500"/>
              </a:spcAft>
              <a:buFont typeface="+mj-lt"/>
              <a:buAutoNum type="arabicPeriod"/>
            </a:pPr>
            <a:r>
              <a:rPr lang="ar-SA" sz="2400"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ثقافة متجددة تليق </a:t>
            </a:r>
            <a:r>
              <a:rPr lang="ar-LY" sz="2400"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ب</a:t>
            </a:r>
            <a:r>
              <a:rPr lang="ar-SA" sz="2400"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الهوية </a:t>
            </a:r>
            <a:r>
              <a:rPr lang="ar-SA" sz="2400"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الوطنية .</a:t>
            </a:r>
            <a:endParaRPr lang="en-GB" sz="2400" dirty="0" smtClean="0">
              <a:solidFill>
                <a:schemeClr val="accent1"/>
              </a:solidFill>
              <a:latin typeface="Calibri" panose="020F0502020204030204" pitchFamily="34" charset="0"/>
              <a:ea typeface="Calibri" panose="020F0502020204030204" pitchFamily="34" charset="0"/>
              <a:cs typeface="Arial" panose="020B0604020202020204" pitchFamily="34" charset="0"/>
            </a:endParaRPr>
          </a:p>
          <a:p>
            <a:pPr marL="342900" indent="-342900" algn="r" rtl="1">
              <a:lnSpc>
                <a:spcPct val="150000"/>
              </a:lnSpc>
              <a:spcBef>
                <a:spcPts val="500"/>
              </a:spcBef>
              <a:spcAft>
                <a:spcPts val="500"/>
              </a:spcAft>
              <a:buFont typeface="+mj-lt"/>
              <a:buAutoNum type="arabicPeriod"/>
            </a:pPr>
            <a:r>
              <a:rPr lang="ar-SA" sz="2400"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التنمية </a:t>
            </a:r>
            <a:r>
              <a:rPr lang="ar-LY" sz="2400"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المعرفية </a:t>
            </a:r>
            <a:r>
              <a:rPr lang="ar-SA" sz="2400"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بوابة الإصلاح المجتمعي .</a:t>
            </a:r>
            <a:endParaRPr lang="en-GB" sz="2400" dirty="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p>
            <a:pPr marL="342900" lvl="0" indent="-342900" algn="r" rtl="1">
              <a:lnSpc>
                <a:spcPct val="150000"/>
              </a:lnSpc>
              <a:spcBef>
                <a:spcPts val="500"/>
              </a:spcBef>
              <a:spcAft>
                <a:spcPts val="500"/>
              </a:spcAft>
              <a:buFont typeface="+mj-lt"/>
              <a:buAutoNum type="arabicPeriod"/>
            </a:pPr>
            <a:r>
              <a:rPr lang="ar-SA" sz="2400" dirty="0">
                <a:solidFill>
                  <a:schemeClr val="accent1"/>
                </a:solidFill>
                <a:effectLst/>
                <a:latin typeface="Calibri" panose="020F0502020204030204" pitchFamily="34" charset="0"/>
                <a:ea typeface="Calibri" panose="020F0502020204030204" pitchFamily="34" charset="0"/>
                <a:cs typeface="Arial" panose="020B0604020202020204" pitchFamily="34" charset="0"/>
              </a:rPr>
              <a:t>الحوار و الانفتاح على الأخر.</a:t>
            </a:r>
            <a:endParaRPr lang="en-GB" sz="2400" dirty="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p>
            <a:pPr marL="342900" lvl="0" indent="-342900" algn="r" rtl="1">
              <a:lnSpc>
                <a:spcPct val="150000"/>
              </a:lnSpc>
              <a:spcBef>
                <a:spcPts val="500"/>
              </a:spcBef>
              <a:spcAft>
                <a:spcPts val="500"/>
              </a:spcAft>
              <a:buFont typeface="+mj-lt"/>
              <a:buAutoNum type="arabicPeriod"/>
            </a:pPr>
            <a:r>
              <a:rPr lang="ar-SA" sz="2400" dirty="0">
                <a:solidFill>
                  <a:schemeClr val="accent1"/>
                </a:solidFill>
                <a:effectLst/>
                <a:latin typeface="Calibri" panose="020F0502020204030204" pitchFamily="34" charset="0"/>
                <a:ea typeface="Calibri" panose="020F0502020204030204" pitchFamily="34" charset="0"/>
                <a:cs typeface="Arial" panose="020B0604020202020204" pitchFamily="34" charset="0"/>
              </a:rPr>
              <a:t>المساواة و العدل و تكافؤ الفرص للجميع .</a:t>
            </a:r>
            <a:endParaRPr lang="en-GB" sz="2400" dirty="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p>
            <a:pPr marL="342900" lvl="0" indent="-342900" algn="r" rtl="1">
              <a:lnSpc>
                <a:spcPct val="150000"/>
              </a:lnSpc>
              <a:spcBef>
                <a:spcPts val="500"/>
              </a:spcBef>
              <a:spcAft>
                <a:spcPts val="500"/>
              </a:spcAft>
              <a:buFont typeface="+mj-lt"/>
              <a:buAutoNum type="arabicPeriod"/>
            </a:pPr>
            <a:r>
              <a:rPr lang="ar-SA" sz="2400" dirty="0">
                <a:solidFill>
                  <a:schemeClr val="accent1"/>
                </a:solidFill>
                <a:effectLst/>
                <a:latin typeface="Calibri" panose="020F0502020204030204" pitchFamily="34" charset="0"/>
                <a:ea typeface="Calibri" panose="020F0502020204030204" pitchFamily="34" charset="0"/>
                <a:cs typeface="Arial" panose="020B0604020202020204" pitchFamily="34" charset="0"/>
              </a:rPr>
              <a:t>التعريف بالموروث الثقافي الليبي .</a:t>
            </a:r>
            <a:endParaRPr lang="en-GB" sz="2400" dirty="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p>
            <a:pPr marL="342900" lvl="0" indent="-342900" algn="r" rtl="1">
              <a:lnSpc>
                <a:spcPct val="150000"/>
              </a:lnSpc>
              <a:spcBef>
                <a:spcPts val="500"/>
              </a:spcBef>
              <a:spcAft>
                <a:spcPts val="500"/>
              </a:spcAft>
              <a:buFont typeface="+mj-lt"/>
              <a:buAutoNum type="arabicPeriod"/>
            </a:pPr>
            <a:r>
              <a:rPr lang="ar-SA" sz="2400" dirty="0">
                <a:solidFill>
                  <a:schemeClr val="accent1"/>
                </a:solidFill>
                <a:effectLst/>
                <a:latin typeface="Calibri" panose="020F0502020204030204" pitchFamily="34" charset="0"/>
                <a:ea typeface="Calibri" panose="020F0502020204030204" pitchFamily="34" charset="0"/>
                <a:cs typeface="Arial" panose="020B0604020202020204" pitchFamily="34" charset="0"/>
              </a:rPr>
              <a:t>تعزيز الروابط الوطنية و الاخوة .</a:t>
            </a:r>
            <a:endParaRPr lang="en-GB" sz="2400" dirty="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 xmlns:p14="http://schemas.microsoft.com/office/powerpoint/2010/main" val="1875442382"/>
      </p:ext>
    </p:extLst>
  </p:cSld>
  <p:clrMapOvr>
    <a:masterClrMapping/>
  </p:clrMapOvr>
  <mc:AlternateContent xmlns:mc="http://schemas.openxmlformats.org/markup-compatibility/2006">
    <mc:Choice xmlns=""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9000"/>
            <a:lum/>
          </a:blip>
          <a:srcRect/>
          <a:stretch>
            <a:fillRect t="-3000" r="14000" b="-4000"/>
          </a:stretch>
        </a:blipFill>
        <a:effectLst/>
      </p:bgPr>
    </p:bg>
    <p:spTree>
      <p:nvGrpSpPr>
        <p:cNvPr id="1" name=""/>
        <p:cNvGrpSpPr/>
        <p:nvPr/>
      </p:nvGrpSpPr>
      <p:grpSpPr>
        <a:xfrm>
          <a:off x="0" y="0"/>
          <a:ext cx="0" cy="0"/>
          <a:chOff x="0" y="0"/>
          <a:chExt cx="0" cy="0"/>
        </a:xfrm>
      </p:grpSpPr>
      <p:sp>
        <p:nvSpPr>
          <p:cNvPr id="3" name="TextBox 2">
            <a:extLst>
              <a:ext uri="{FF2B5EF4-FFF2-40B4-BE49-F238E27FC236}">
                <a16:creationId xmlns="" xmlns:a16="http://schemas.microsoft.com/office/drawing/2014/main" id="{748B2B6D-1729-3D73-82C3-DF8400B2EDBE}"/>
              </a:ext>
            </a:extLst>
          </p:cNvPr>
          <p:cNvSpPr txBox="1"/>
          <p:nvPr/>
        </p:nvSpPr>
        <p:spPr>
          <a:xfrm>
            <a:off x="672353" y="254990"/>
            <a:ext cx="10744200" cy="5957551"/>
          </a:xfrm>
          <a:prstGeom prst="rect">
            <a:avLst/>
          </a:prstGeom>
          <a:noFill/>
        </p:spPr>
        <p:txBody>
          <a:bodyPr wrap="square">
            <a:spAutoFit/>
          </a:bodyPr>
          <a:lstStyle/>
          <a:p>
            <a:pPr marL="355600" algn="r" rtl="1">
              <a:lnSpc>
                <a:spcPct val="200000"/>
              </a:lnSpc>
              <a:spcBef>
                <a:spcPts val="500"/>
              </a:spcBef>
              <a:spcAft>
                <a:spcPts val="500"/>
              </a:spcAft>
            </a:pPr>
            <a:r>
              <a:rPr lang="ar-SA" sz="1800" dirty="0">
                <a:solidFill>
                  <a:schemeClr val="accent1"/>
                </a:solidFill>
                <a:effectLst/>
                <a:latin typeface="Calibri" panose="020F0502020204030204" pitchFamily="34" charset="0"/>
                <a:ea typeface="Calibri" panose="020F0502020204030204" pitchFamily="34" charset="0"/>
                <a:cs typeface="Arial" panose="020B0604020202020204" pitchFamily="34" charset="0"/>
              </a:rPr>
              <a:t> </a:t>
            </a:r>
            <a:r>
              <a:rPr lang="ar-LY" sz="1800" dirty="0">
                <a:solidFill>
                  <a:schemeClr val="accent1"/>
                </a:solidFill>
                <a:effectLst/>
                <a:latin typeface="Calibri" panose="020F0502020204030204" pitchFamily="34" charset="0"/>
                <a:ea typeface="Calibri" panose="020F0502020204030204" pitchFamily="34" charset="0"/>
                <a:cs typeface="Arial" panose="020B0604020202020204" pitchFamily="34" charset="0"/>
              </a:rPr>
              <a:t> </a:t>
            </a:r>
            <a:r>
              <a:rPr lang="ar-LY" sz="2800" b="1" dirty="0">
                <a:solidFill>
                  <a:schemeClr val="accent1"/>
                </a:solidFill>
                <a:effectLst/>
                <a:latin typeface="Calibri" panose="020F0502020204030204" pitchFamily="34" charset="0"/>
                <a:ea typeface="Calibri" panose="020F0502020204030204" pitchFamily="34" charset="0"/>
                <a:cs typeface="PT Bold Heading" panose="02010400000000000000" pitchFamily="2" charset="-78"/>
              </a:rPr>
              <a:t>التحليل البيئي</a:t>
            </a:r>
            <a:r>
              <a:rPr lang="en-US" sz="3200" b="1" dirty="0">
                <a:solidFill>
                  <a:schemeClr val="accent1"/>
                </a:solidFill>
                <a:latin typeface="Calibri" panose="020F0502020204030204" pitchFamily="34" charset="0"/>
                <a:ea typeface="Calibri" panose="020F0502020204030204" pitchFamily="34" charset="0"/>
                <a:cs typeface="PT Bold Heading" panose="02010400000000000000" pitchFamily="2" charset="-78"/>
              </a:rPr>
              <a:t>SWOT</a:t>
            </a:r>
            <a:r>
              <a:rPr lang="en-US" sz="2800" b="1" dirty="0">
                <a:solidFill>
                  <a:schemeClr val="accent1"/>
                </a:solidFill>
                <a:latin typeface="Calibri" panose="020F0502020204030204" pitchFamily="34" charset="0"/>
                <a:ea typeface="Calibri" panose="020F0502020204030204" pitchFamily="34" charset="0"/>
                <a:cs typeface="PT Bold Heading" panose="02010400000000000000" pitchFamily="2" charset="-78"/>
              </a:rPr>
              <a:t> </a:t>
            </a:r>
            <a:endParaRPr lang="en-GB" sz="2800" dirty="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p>
            <a:pPr algn="r">
              <a:lnSpc>
                <a:spcPct val="115000"/>
              </a:lnSpc>
            </a:pPr>
            <a:r>
              <a:rPr lang="ar-SA" sz="2800" b="1" dirty="0">
                <a:solidFill>
                  <a:schemeClr val="accent1"/>
                </a:solidFill>
                <a:effectLst/>
                <a:latin typeface="Arial" panose="020B0604020202020204" pitchFamily="34" charset="0"/>
                <a:ea typeface="Calibri" panose="020F0502020204030204" pitchFamily="34" charset="0"/>
                <a:cs typeface="PT Bold Heading" panose="02010400000000000000" pitchFamily="2" charset="-78"/>
              </a:rPr>
              <a:t>مواطن القوة </a:t>
            </a:r>
            <a:r>
              <a:rPr lang="ar-SA" sz="2000" b="1" dirty="0">
                <a:solidFill>
                  <a:schemeClr val="accent1"/>
                </a:solidFill>
                <a:effectLst/>
                <a:latin typeface="Arial" panose="020B0604020202020204" pitchFamily="34" charset="0"/>
                <a:ea typeface="Calibri" panose="020F0502020204030204" pitchFamily="34" charset="0"/>
                <a:cs typeface="PT Bold Heading" panose="02010400000000000000" pitchFamily="2" charset="-78"/>
              </a:rPr>
              <a:t>:-</a:t>
            </a:r>
            <a:endParaRPr lang="en-GB" sz="1200" dirty="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Low" rtl="1">
              <a:spcBef>
                <a:spcPts val="500"/>
              </a:spcBef>
              <a:spcAft>
                <a:spcPts val="500"/>
              </a:spcAft>
              <a:buFont typeface="Symbol" panose="05050102010706020507" pitchFamily="18" charset="2"/>
              <a:buChar char=""/>
            </a:pPr>
            <a:r>
              <a:rPr lang="ar-SA" sz="2400" dirty="0">
                <a:solidFill>
                  <a:schemeClr val="accent1"/>
                </a:solidFill>
                <a:effectLst/>
                <a:latin typeface="Calibri" panose="020F0502020204030204" pitchFamily="34" charset="0"/>
                <a:ea typeface="Calibri" panose="020F0502020204030204" pitchFamily="34" charset="0"/>
                <a:cs typeface="Arial" panose="020B0604020202020204" pitchFamily="34" charset="0"/>
              </a:rPr>
              <a:t>عمل</a:t>
            </a:r>
            <a:r>
              <a:rPr lang="ar-LY" sz="2400" dirty="0">
                <a:solidFill>
                  <a:schemeClr val="accent1"/>
                </a:solidFill>
                <a:effectLst/>
                <a:latin typeface="Calibri" panose="020F0502020204030204" pitchFamily="34" charset="0"/>
                <a:ea typeface="Calibri" panose="020F0502020204030204" pitchFamily="34" charset="0"/>
                <a:cs typeface="Arial" panose="020B0604020202020204" pitchFamily="34" charset="0"/>
              </a:rPr>
              <a:t>ت</a:t>
            </a:r>
            <a:r>
              <a:rPr lang="ar-SA" sz="2400" dirty="0">
                <a:solidFill>
                  <a:schemeClr val="accent1"/>
                </a:solidFill>
                <a:effectLst/>
                <a:latin typeface="Calibri" panose="020F0502020204030204" pitchFamily="34" charset="0"/>
                <a:ea typeface="Calibri" panose="020F0502020204030204" pitchFamily="34" charset="0"/>
                <a:cs typeface="Arial" panose="020B0604020202020204" pitchFamily="34" charset="0"/>
              </a:rPr>
              <a:t> الوزارة على تفعيل القرارات المهمة التي من شأنها </a:t>
            </a:r>
            <a:r>
              <a:rPr lang="ar-LY" sz="2400" dirty="0">
                <a:solidFill>
                  <a:schemeClr val="accent1"/>
                </a:solidFill>
                <a:effectLst/>
                <a:latin typeface="Calibri" panose="020F0502020204030204" pitchFamily="34" charset="0"/>
                <a:ea typeface="Calibri" panose="020F0502020204030204" pitchFamily="34" charset="0"/>
                <a:cs typeface="Arial" panose="020B0604020202020204" pitchFamily="34" charset="0"/>
              </a:rPr>
              <a:t>رفع مستوي الاداء</a:t>
            </a:r>
            <a:r>
              <a:rPr lang="ar-SA" sz="2400" dirty="0">
                <a:solidFill>
                  <a:schemeClr val="accent1"/>
                </a:solidFill>
                <a:effectLst/>
                <a:latin typeface="Calibri" panose="020F0502020204030204" pitchFamily="34" charset="0"/>
                <a:ea typeface="Calibri" panose="020F0502020204030204" pitchFamily="34" charset="0"/>
                <a:cs typeface="Arial" panose="020B0604020202020204" pitchFamily="34" charset="0"/>
              </a:rPr>
              <a:t> وذلك بتعديل التنظيم الداخلي للوزارة رقم (( 487 )) المؤرخ بتاريخ (( 2021 م )) وذلك بدمج عدد من الأقسام و الوحدات و تنظيم الإدارات و المكاتب بطريقة علمية باحثة .</a:t>
            </a:r>
            <a:endParaRPr lang="en-GB" sz="2400" dirty="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Low" rtl="1">
              <a:spcBef>
                <a:spcPts val="500"/>
              </a:spcBef>
              <a:spcAft>
                <a:spcPts val="500"/>
              </a:spcAft>
              <a:buFont typeface="Symbol" panose="05050102010706020507" pitchFamily="18" charset="2"/>
              <a:buChar char=""/>
            </a:pPr>
            <a:r>
              <a:rPr lang="ar-SA" sz="2400" dirty="0">
                <a:solidFill>
                  <a:schemeClr val="accent1"/>
                </a:solidFill>
                <a:effectLst/>
                <a:latin typeface="Calibri" panose="020F0502020204030204" pitchFamily="34" charset="0"/>
                <a:ea typeface="Calibri" panose="020F0502020204030204" pitchFamily="34" charset="0"/>
                <a:cs typeface="Arial" panose="020B0604020202020204" pitchFamily="34" charset="0"/>
              </a:rPr>
              <a:t>تأهيل الموظفين من خلال التدريب المستمر و المكثف و إعادة تنسيبهم كلاً حسب تخصصه من خلال إدارة الموارد البشرية وفق معايير مدروسة .</a:t>
            </a:r>
            <a:endParaRPr lang="en-GB" sz="2400" dirty="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Low" rtl="1">
              <a:spcBef>
                <a:spcPts val="500"/>
              </a:spcBef>
              <a:spcAft>
                <a:spcPts val="500"/>
              </a:spcAft>
              <a:buFont typeface="Symbol" panose="05050102010706020507" pitchFamily="18" charset="2"/>
              <a:buChar char=""/>
            </a:pPr>
            <a:r>
              <a:rPr lang="ar-SA" sz="2400" dirty="0">
                <a:solidFill>
                  <a:schemeClr val="accent1"/>
                </a:solidFill>
                <a:effectLst/>
                <a:latin typeface="Calibri" panose="020F0502020204030204" pitchFamily="34" charset="0"/>
                <a:ea typeface="Calibri" panose="020F0502020204030204" pitchFamily="34" charset="0"/>
                <a:cs typeface="Arial" panose="020B0604020202020204" pitchFamily="34" charset="0"/>
              </a:rPr>
              <a:t>العمل الجماعي بين الإدارات و المكاتب بالوزارة ما أثمر الكثير من الإيجابيات التي من شأنها النهوض بهذا الصرح العريق .</a:t>
            </a:r>
            <a:endParaRPr lang="en-GB" sz="2400" dirty="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Low" rtl="1">
              <a:spcBef>
                <a:spcPts val="500"/>
              </a:spcBef>
              <a:spcAft>
                <a:spcPts val="500"/>
              </a:spcAft>
              <a:buFont typeface="Symbol" panose="05050102010706020507" pitchFamily="18" charset="2"/>
              <a:buChar char=""/>
            </a:pPr>
            <a:r>
              <a:rPr lang="ar-SA" sz="2400" dirty="0">
                <a:solidFill>
                  <a:schemeClr val="accent1"/>
                </a:solidFill>
                <a:effectLst/>
                <a:latin typeface="Calibri" panose="020F0502020204030204" pitchFamily="34" charset="0"/>
                <a:ea typeface="Calibri" panose="020F0502020204030204" pitchFamily="34" charset="0"/>
                <a:cs typeface="Arial" panose="020B0604020202020204" pitchFamily="34" charset="0"/>
              </a:rPr>
              <a:t>دعم السيدة / معالي الوزير لكل المبادرات و الاتفاقيات التي تخدم الصالح العام .</a:t>
            </a:r>
            <a:endParaRPr lang="en-GB" sz="2400" dirty="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Low" rtl="1">
              <a:spcBef>
                <a:spcPts val="500"/>
              </a:spcBef>
              <a:spcAft>
                <a:spcPts val="500"/>
              </a:spcAft>
              <a:buFont typeface="Symbol" panose="05050102010706020507" pitchFamily="18" charset="2"/>
              <a:buChar char=""/>
            </a:pPr>
            <a:r>
              <a:rPr lang="ar-SA" sz="2400" dirty="0">
                <a:solidFill>
                  <a:schemeClr val="accent1"/>
                </a:solidFill>
                <a:effectLst/>
                <a:latin typeface="Calibri" panose="020F0502020204030204" pitchFamily="34" charset="0"/>
                <a:ea typeface="Calibri" panose="020F0502020204030204" pitchFamily="34" charset="0"/>
                <a:cs typeface="Arial" panose="020B0604020202020204" pitchFamily="34" charset="0"/>
              </a:rPr>
              <a:t> </a:t>
            </a:r>
            <a:r>
              <a:rPr lang="ar-SA" sz="24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عودة </a:t>
            </a:r>
            <a:r>
              <a:rPr lang="ar-SA" sz="2400" dirty="0">
                <a:solidFill>
                  <a:schemeClr val="accent1"/>
                </a:solidFill>
                <a:effectLst/>
                <a:latin typeface="Calibri" panose="020F0502020204030204" pitchFamily="34" charset="0"/>
                <a:ea typeface="Calibri" panose="020F0502020204030204" pitchFamily="34" charset="0"/>
                <a:cs typeface="Arial" panose="020B0604020202020204" pitchFamily="34" charset="0"/>
              </a:rPr>
              <a:t>قطاع </a:t>
            </a:r>
            <a:r>
              <a:rPr lang="ar-SA" sz="24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الثقافة </a:t>
            </a:r>
            <a:r>
              <a:rPr lang="ar-SA" sz="2400" dirty="0">
                <a:solidFill>
                  <a:schemeClr val="accent1"/>
                </a:solidFill>
                <a:effectLst/>
                <a:latin typeface="Calibri" panose="020F0502020204030204" pitchFamily="34" charset="0"/>
                <a:ea typeface="Calibri" panose="020F0502020204030204" pitchFamily="34" charset="0"/>
                <a:cs typeface="Arial" panose="020B0604020202020204" pitchFamily="34" charset="0"/>
              </a:rPr>
              <a:t>كحقيبة وزارية قد ساهم في حلحلت الكثير من المشاكل </a:t>
            </a:r>
            <a:r>
              <a:rPr lang="ar-LY" sz="24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و </a:t>
            </a:r>
            <a:r>
              <a:rPr lang="ar-SA" sz="24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العراقيل </a:t>
            </a:r>
            <a:r>
              <a:rPr lang="ar-SA" sz="2400" dirty="0">
                <a:solidFill>
                  <a:schemeClr val="accent1"/>
                </a:solidFill>
                <a:effectLst/>
                <a:latin typeface="Calibri" panose="020F0502020204030204" pitchFamily="34" charset="0"/>
                <a:ea typeface="Calibri" panose="020F0502020204030204" pitchFamily="34" charset="0"/>
                <a:cs typeface="Arial" panose="020B0604020202020204" pitchFamily="34" charset="0"/>
              </a:rPr>
              <a:t>برجوع الاجسام الثقافية تحت جسم صلب وفعال ومترابط وقوي تحت مسمى (( وزارة الثقافة والتنمية المعرفية ))</a:t>
            </a:r>
            <a:endParaRPr lang="en-GB" sz="2400" dirty="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 xmlns:p14="http://schemas.microsoft.com/office/powerpoint/2010/main" val="2065620905"/>
      </p:ext>
    </p:extLst>
  </p:cSld>
  <p:clrMapOvr>
    <a:masterClrMapping/>
  </p:clrMapOvr>
  <mc:AlternateContent xmlns:mc="http://schemas.openxmlformats.org/markup-compatibility/2006">
    <mc:Choice xmlns=""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 xmlns:a16="http://schemas.microsoft.com/office/drawing/2014/main" id="{B2A3F6EC-6268-1D76-A1D6-4900DCE94721}"/>
              </a:ext>
            </a:extLst>
          </p:cNvPr>
          <p:cNvSpPr txBox="1"/>
          <p:nvPr/>
        </p:nvSpPr>
        <p:spPr>
          <a:xfrm>
            <a:off x="793376" y="445170"/>
            <a:ext cx="10179424" cy="6709529"/>
          </a:xfrm>
          <a:prstGeom prst="rect">
            <a:avLst/>
          </a:prstGeom>
          <a:noFill/>
        </p:spPr>
        <p:txBody>
          <a:bodyPr wrap="square">
            <a:spAutoFit/>
          </a:bodyPr>
          <a:lstStyle/>
          <a:p>
            <a:pPr algn="r">
              <a:lnSpc>
                <a:spcPct val="200000"/>
              </a:lnSpc>
            </a:pPr>
            <a:r>
              <a:rPr lang="ar-SA" sz="2800" b="1" dirty="0">
                <a:solidFill>
                  <a:schemeClr val="accent1"/>
                </a:solidFill>
                <a:effectLst/>
                <a:latin typeface="Arial" panose="020B0604020202020204" pitchFamily="34" charset="0"/>
                <a:ea typeface="Calibri" panose="020F0502020204030204" pitchFamily="34" charset="0"/>
                <a:cs typeface="PT Bold Heading" panose="02010400000000000000" pitchFamily="2" charset="-78"/>
              </a:rPr>
              <a:t>مواطن الضعف :-</a:t>
            </a:r>
            <a:endParaRPr lang="en-GB" sz="2800" dirty="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p>
            <a:pPr marL="800100" indent="-342900" algn="justLow" rtl="1">
              <a:lnSpc>
                <a:spcPct val="150000"/>
              </a:lnSpc>
              <a:spcAft>
                <a:spcPts val="500"/>
              </a:spcAft>
              <a:buSzPct val="200000"/>
              <a:buBlip>
                <a:blip r:embed="rId2"/>
              </a:buBlip>
            </a:pPr>
            <a:r>
              <a:rPr lang="ar-SA" sz="2400" dirty="0">
                <a:solidFill>
                  <a:schemeClr val="accent1"/>
                </a:solidFill>
                <a:effectLst/>
                <a:latin typeface="Calibri" panose="020F0502020204030204" pitchFamily="34" charset="0"/>
                <a:ea typeface="Calibri" panose="020F0502020204030204" pitchFamily="34" charset="0"/>
                <a:cs typeface="Arial" panose="020B0604020202020204" pitchFamily="34" charset="0"/>
              </a:rPr>
              <a:t>للأسف من المعلوم أن المال عصب الحياة و هو المادة التي تحرك الأفكار و الرؤى</a:t>
            </a:r>
            <a:endParaRPr lang="ar-LY" sz="2400" dirty="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p>
            <a:pPr marL="457200" algn="justLow" rtl="1">
              <a:lnSpc>
                <a:spcPct val="150000"/>
              </a:lnSpc>
              <a:spcAft>
                <a:spcPts val="500"/>
              </a:spcAft>
              <a:buSzPct val="200000"/>
            </a:pPr>
            <a:r>
              <a:rPr lang="ar-LY" sz="2400" dirty="0">
                <a:solidFill>
                  <a:schemeClr val="accent1"/>
                </a:solidFill>
                <a:latin typeface="Calibri" panose="020F0502020204030204" pitchFamily="34" charset="0"/>
                <a:ea typeface="Calibri" panose="020F0502020204030204" pitchFamily="34" charset="0"/>
                <a:cs typeface="Arial" panose="020B0604020202020204" pitchFamily="34" charset="0"/>
              </a:rPr>
              <a:t>           </a:t>
            </a:r>
            <a:r>
              <a:rPr lang="ar-SA" sz="2400" dirty="0">
                <a:solidFill>
                  <a:schemeClr val="accent1"/>
                </a:solidFill>
                <a:effectLst/>
                <a:latin typeface="Calibri" panose="020F0502020204030204" pitchFamily="34" charset="0"/>
                <a:ea typeface="Calibri" panose="020F0502020204030204" pitchFamily="34" charset="0"/>
                <a:cs typeface="Arial" panose="020B0604020202020204" pitchFamily="34" charset="0"/>
              </a:rPr>
              <a:t> وعدم تخصيص ميزانية للوزارة تسبب في عدم إنجاز ما تسعى </a:t>
            </a:r>
            <a:r>
              <a:rPr lang="ar-SA" sz="24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إليه </a:t>
            </a:r>
            <a:r>
              <a:rPr lang="ar-SA" sz="2400" dirty="0">
                <a:solidFill>
                  <a:schemeClr val="accent1"/>
                </a:solidFill>
                <a:effectLst/>
                <a:latin typeface="Calibri" panose="020F0502020204030204" pitchFamily="34" charset="0"/>
                <a:ea typeface="Calibri" panose="020F0502020204030204" pitchFamily="34" charset="0"/>
                <a:cs typeface="Arial" panose="020B0604020202020204" pitchFamily="34" charset="0"/>
              </a:rPr>
              <a:t>من</a:t>
            </a:r>
            <a:endParaRPr lang="ar-LY" sz="2400" dirty="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p>
            <a:pPr marL="457200" algn="justLow" rtl="1">
              <a:lnSpc>
                <a:spcPct val="150000"/>
              </a:lnSpc>
              <a:spcAft>
                <a:spcPts val="500"/>
              </a:spcAft>
              <a:buSzPct val="200000"/>
            </a:pPr>
            <a:r>
              <a:rPr lang="ar-LY" sz="2400" dirty="0">
                <a:solidFill>
                  <a:schemeClr val="accent1"/>
                </a:solidFill>
                <a:latin typeface="Calibri" panose="020F0502020204030204" pitchFamily="34" charset="0"/>
                <a:ea typeface="Calibri" panose="020F0502020204030204" pitchFamily="34" charset="0"/>
                <a:cs typeface="Arial" panose="020B0604020202020204" pitchFamily="34" charset="0"/>
              </a:rPr>
              <a:t>          </a:t>
            </a:r>
            <a:r>
              <a:rPr lang="ar-SA" sz="2400" dirty="0">
                <a:solidFill>
                  <a:schemeClr val="accent1"/>
                </a:solidFill>
                <a:effectLst/>
                <a:latin typeface="Calibri" panose="020F0502020204030204" pitchFamily="34" charset="0"/>
                <a:ea typeface="Calibri" panose="020F0502020204030204" pitchFamily="34" charset="0"/>
                <a:cs typeface="Arial" panose="020B0604020202020204" pitchFamily="34" charset="0"/>
              </a:rPr>
              <a:t> خطط قريبة وبعيدة تخدم الوطن بشكل عام و الوزارة بشكل خاص لأن ليبيا غنية</a:t>
            </a:r>
            <a:endParaRPr lang="ar-LY" sz="2400" dirty="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p>
            <a:pPr marL="457200" algn="justLow" rtl="1">
              <a:lnSpc>
                <a:spcPct val="150000"/>
              </a:lnSpc>
              <a:spcAft>
                <a:spcPts val="500"/>
              </a:spcAft>
              <a:buSzPct val="200000"/>
            </a:pPr>
            <a:r>
              <a:rPr lang="ar-LY" sz="2400" dirty="0">
                <a:solidFill>
                  <a:schemeClr val="accent1"/>
                </a:solidFill>
                <a:latin typeface="Calibri" panose="020F0502020204030204" pitchFamily="34" charset="0"/>
                <a:ea typeface="Calibri" panose="020F0502020204030204" pitchFamily="34" charset="0"/>
                <a:cs typeface="Arial" panose="020B0604020202020204" pitchFamily="34" charset="0"/>
              </a:rPr>
              <a:t>          </a:t>
            </a:r>
            <a:r>
              <a:rPr lang="ar-SA" sz="2400" dirty="0">
                <a:solidFill>
                  <a:schemeClr val="accent1"/>
                </a:solidFill>
                <a:effectLst/>
                <a:latin typeface="Calibri" panose="020F0502020204030204" pitchFamily="34" charset="0"/>
                <a:ea typeface="Calibri" panose="020F0502020204030204" pitchFamily="34" charset="0"/>
                <a:cs typeface="Arial" panose="020B0604020202020204" pitchFamily="34" charset="0"/>
              </a:rPr>
              <a:t> جداً بالموروث الثقافي </a:t>
            </a:r>
            <a:r>
              <a:rPr lang="ar-SA" sz="24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والإبداع</a:t>
            </a:r>
            <a:r>
              <a:rPr lang="ar-LY" sz="24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ي</a:t>
            </a:r>
            <a:r>
              <a:rPr lang="ar-SA" sz="24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 </a:t>
            </a:r>
            <a:r>
              <a:rPr lang="ar-SA" sz="2400" dirty="0">
                <a:solidFill>
                  <a:schemeClr val="accent1"/>
                </a:solidFill>
                <a:effectLst/>
                <a:latin typeface="Calibri" panose="020F0502020204030204" pitchFamily="34" charset="0"/>
                <a:ea typeface="Calibri" panose="020F0502020204030204" pitchFamily="34" charset="0"/>
                <a:cs typeface="Arial" panose="020B0604020202020204" pitchFamily="34" charset="0"/>
              </a:rPr>
              <a:t>و عدم تخصيص ميزانية تسبب في عدم الإيفاء بما</a:t>
            </a:r>
            <a:endParaRPr lang="ar-LY" sz="2400" dirty="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p>
            <a:pPr marL="457200" algn="justLow" rtl="1">
              <a:lnSpc>
                <a:spcPct val="150000"/>
              </a:lnSpc>
              <a:spcAft>
                <a:spcPts val="500"/>
              </a:spcAft>
              <a:buSzPct val="200000"/>
            </a:pPr>
            <a:r>
              <a:rPr lang="ar-LY" sz="2400" dirty="0">
                <a:solidFill>
                  <a:schemeClr val="accent1"/>
                </a:solidFill>
                <a:latin typeface="Calibri" panose="020F0502020204030204" pitchFamily="34" charset="0"/>
                <a:ea typeface="Calibri" panose="020F0502020204030204" pitchFamily="34" charset="0"/>
                <a:cs typeface="Arial" panose="020B0604020202020204" pitchFamily="34" charset="0"/>
              </a:rPr>
              <a:t>           </a:t>
            </a:r>
            <a:r>
              <a:rPr lang="ar-SA" sz="2400" dirty="0">
                <a:solidFill>
                  <a:schemeClr val="accent1"/>
                </a:solidFill>
                <a:effectLst/>
                <a:latin typeface="Calibri" panose="020F0502020204030204" pitchFamily="34" charset="0"/>
                <a:ea typeface="Calibri" panose="020F0502020204030204" pitchFamily="34" charset="0"/>
                <a:cs typeface="Arial" panose="020B0604020202020204" pitchFamily="34" charset="0"/>
              </a:rPr>
              <a:t> تعهدنا به للمبدع و المثقف الليبي </a:t>
            </a:r>
            <a:r>
              <a:rPr lang="ar-SA" sz="24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a:t>
            </a:r>
            <a:endParaRPr lang="en-GB" sz="2400" dirty="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p>
            <a:pPr marL="800100" indent="-342900" algn="r" rtl="1">
              <a:lnSpc>
                <a:spcPct val="150000"/>
              </a:lnSpc>
              <a:spcBef>
                <a:spcPts val="500"/>
              </a:spcBef>
              <a:spcAft>
                <a:spcPts val="500"/>
              </a:spcAft>
              <a:buSzPct val="200000"/>
              <a:buBlip>
                <a:blip r:embed="rId2"/>
              </a:buBlip>
            </a:pPr>
            <a:r>
              <a:rPr lang="ar-SA" sz="2400" dirty="0">
                <a:solidFill>
                  <a:schemeClr val="accent1"/>
                </a:solidFill>
                <a:effectLst/>
                <a:latin typeface="Calibri" panose="020F0502020204030204" pitchFamily="34" charset="0"/>
                <a:ea typeface="Calibri" panose="020F0502020204030204" pitchFamily="34" charset="0"/>
                <a:cs typeface="Arial" panose="020B0604020202020204" pitchFamily="34" charset="0"/>
              </a:rPr>
              <a:t>عدم توفر المسارح و دور العرض و الدعم الكافي تسبب في فجوة </a:t>
            </a:r>
            <a:r>
              <a:rPr lang="ar-SA" sz="24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ثقافية</a:t>
            </a:r>
            <a:r>
              <a:rPr lang="ar-LY" sz="24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 ،</a:t>
            </a:r>
            <a:r>
              <a:rPr lang="ar-SA" sz="24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جعلت </a:t>
            </a:r>
            <a:r>
              <a:rPr lang="ar-SA" sz="2400" dirty="0">
                <a:solidFill>
                  <a:schemeClr val="accent1"/>
                </a:solidFill>
                <a:effectLst/>
                <a:latin typeface="Calibri" panose="020F0502020204030204" pitchFamily="34" charset="0"/>
                <a:ea typeface="Calibri" panose="020F0502020204030204" pitchFamily="34" charset="0"/>
                <a:cs typeface="Arial" panose="020B0604020202020204" pitchFamily="34" charset="0"/>
              </a:rPr>
              <a:t>من </a:t>
            </a:r>
            <a:r>
              <a:rPr lang="ar-SA" sz="24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ليبيا</a:t>
            </a:r>
            <a:endParaRPr lang="ar-LY" sz="24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p>
            <a:pPr marL="800100" indent="290513" algn="r" rtl="1">
              <a:lnSpc>
                <a:spcPct val="150000"/>
              </a:lnSpc>
              <a:spcBef>
                <a:spcPts val="500"/>
              </a:spcBef>
              <a:spcAft>
                <a:spcPts val="500"/>
              </a:spcAft>
              <a:buSzPct val="200000"/>
              <a:tabLst>
                <a:tab pos="1312863" algn="l"/>
              </a:tabLst>
            </a:pPr>
            <a:r>
              <a:rPr lang="ar-LY" sz="2400"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     </a:t>
            </a:r>
            <a:r>
              <a:rPr lang="ar-SA" sz="24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 </a:t>
            </a:r>
            <a:r>
              <a:rPr lang="ar-SA" sz="2400" dirty="0">
                <a:solidFill>
                  <a:schemeClr val="accent1"/>
                </a:solidFill>
                <a:effectLst/>
                <a:latin typeface="Calibri" panose="020F0502020204030204" pitchFamily="34" charset="0"/>
                <a:ea typeface="Calibri" panose="020F0502020204030204" pitchFamily="34" charset="0"/>
                <a:cs typeface="Arial" panose="020B0604020202020204" pitchFamily="34" charset="0"/>
              </a:rPr>
              <a:t>تتأخر في </a:t>
            </a:r>
            <a:r>
              <a:rPr lang="ar-SA" sz="24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هذا </a:t>
            </a:r>
            <a:r>
              <a:rPr lang="ar-SA" sz="2400" dirty="0">
                <a:solidFill>
                  <a:schemeClr val="accent1"/>
                </a:solidFill>
                <a:effectLst/>
                <a:latin typeface="Calibri" panose="020F0502020204030204" pitchFamily="34" charset="0"/>
                <a:ea typeface="Calibri" panose="020F0502020204030204" pitchFamily="34" charset="0"/>
                <a:cs typeface="Arial" panose="020B0604020202020204" pitchFamily="34" charset="0"/>
              </a:rPr>
              <a:t>الجانب المهم الذي هو الاساس في اغلب الدول </a:t>
            </a:r>
            <a:r>
              <a:rPr lang="ar-LY" sz="2400" dirty="0">
                <a:solidFill>
                  <a:schemeClr val="accent1"/>
                </a:solidFill>
                <a:effectLst/>
                <a:latin typeface="Calibri" panose="020F0502020204030204" pitchFamily="34" charset="0"/>
                <a:ea typeface="Calibri" panose="020F0502020204030204" pitchFamily="34" charset="0"/>
                <a:cs typeface="Arial" panose="020B0604020202020204" pitchFamily="34" charset="0"/>
              </a:rPr>
              <a:t>.</a:t>
            </a:r>
            <a:endParaRPr lang="en-GB" sz="2400" dirty="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p>
            <a:pPr marL="800100" indent="-342900" algn="r" rtl="1">
              <a:lnSpc>
                <a:spcPct val="150000"/>
              </a:lnSpc>
              <a:spcBef>
                <a:spcPts val="500"/>
              </a:spcBef>
              <a:spcAft>
                <a:spcPts val="500"/>
              </a:spcAft>
              <a:buSzPct val="200000"/>
              <a:buBlip>
                <a:blip r:embed="rId2"/>
              </a:buBlip>
            </a:pPr>
            <a:r>
              <a:rPr lang="ar-SA" sz="2400" dirty="0">
                <a:solidFill>
                  <a:schemeClr val="accent1"/>
                </a:solidFill>
                <a:effectLst/>
                <a:latin typeface="Calibri" panose="020F0502020204030204" pitchFamily="34" charset="0"/>
                <a:ea typeface="Calibri" panose="020F0502020204030204" pitchFamily="34" charset="0"/>
                <a:cs typeface="Arial" panose="020B0604020202020204" pitchFamily="34" charset="0"/>
              </a:rPr>
              <a:t>التخبط </a:t>
            </a:r>
            <a:r>
              <a:rPr lang="ar-SA" sz="24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في </a:t>
            </a:r>
            <a:r>
              <a:rPr lang="ar-SA" sz="2400" dirty="0">
                <a:solidFill>
                  <a:schemeClr val="accent1"/>
                </a:solidFill>
                <a:effectLst/>
                <a:latin typeface="Calibri" panose="020F0502020204030204" pitchFamily="34" charset="0"/>
                <a:ea typeface="Calibri" panose="020F0502020204030204" pitchFamily="34" charset="0"/>
                <a:cs typeface="Arial" panose="020B0604020202020204" pitchFamily="34" charset="0"/>
              </a:rPr>
              <a:t>تغيير حقيبة قطاع الثقافة من وزارة الى هيئة والعكس </a:t>
            </a:r>
            <a:r>
              <a:rPr lang="ar-SA" sz="2400" dirty="0" err="1"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ب</a:t>
            </a:r>
            <a:r>
              <a:rPr lang="ar-LY" sz="24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ا</a:t>
            </a:r>
            <a:r>
              <a:rPr lang="ar-SA" sz="24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ل</a:t>
            </a:r>
            <a:r>
              <a:rPr lang="ar-LY" sz="2400"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إ</a:t>
            </a:r>
            <a:r>
              <a:rPr lang="ar-SA" sz="24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ضافة </a:t>
            </a:r>
            <a:r>
              <a:rPr lang="ar-SA" sz="2400" dirty="0">
                <a:solidFill>
                  <a:schemeClr val="accent1"/>
                </a:solidFill>
                <a:effectLst/>
                <a:latin typeface="Calibri" panose="020F0502020204030204" pitchFamily="34" charset="0"/>
                <a:ea typeface="Calibri" panose="020F0502020204030204" pitchFamily="34" charset="0"/>
                <a:cs typeface="Arial" panose="020B0604020202020204" pitchFamily="34" charset="0"/>
              </a:rPr>
              <a:t>لتغيير</a:t>
            </a:r>
            <a:r>
              <a:rPr lang="ar-LY" sz="2400" dirty="0">
                <a:solidFill>
                  <a:schemeClr val="accent1"/>
                </a:solidFill>
                <a:effectLst/>
                <a:latin typeface="Calibri" panose="020F0502020204030204" pitchFamily="34" charset="0"/>
                <a:ea typeface="Calibri" panose="020F0502020204030204" pitchFamily="34" charset="0"/>
                <a:cs typeface="Arial" panose="020B0604020202020204" pitchFamily="34" charset="0"/>
              </a:rPr>
              <a:t> </a:t>
            </a:r>
            <a:r>
              <a:rPr lang="ar-SA" sz="2400" dirty="0">
                <a:solidFill>
                  <a:schemeClr val="accent1"/>
                </a:solidFill>
                <a:effectLst/>
                <a:latin typeface="Calibri" panose="020F0502020204030204" pitchFamily="34" charset="0"/>
                <a:ea typeface="Calibri" panose="020F0502020204030204" pitchFamily="34" charset="0"/>
                <a:cs typeface="Arial" panose="020B0604020202020204" pitchFamily="34" charset="0"/>
              </a:rPr>
              <a:t>المسمى</a:t>
            </a:r>
            <a:r>
              <a:rPr lang="ar-LY" sz="24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a:t>
            </a:r>
          </a:p>
          <a:p>
            <a:pPr marL="800100" indent="-342900" algn="r" rtl="1">
              <a:lnSpc>
                <a:spcPct val="150000"/>
              </a:lnSpc>
              <a:spcBef>
                <a:spcPts val="500"/>
              </a:spcBef>
              <a:spcAft>
                <a:spcPts val="500"/>
              </a:spcAft>
              <a:buSzPct val="200000"/>
            </a:pPr>
            <a:r>
              <a:rPr lang="ar-SA" sz="24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 </a:t>
            </a:r>
            <a:endParaRPr lang="en-GB" sz="2400" dirty="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 xmlns:p14="http://schemas.microsoft.com/office/powerpoint/2010/main" val="3146889138"/>
      </p:ext>
    </p:extLst>
  </p:cSld>
  <p:clrMapOvr>
    <a:masterClrMapping/>
  </p:clrMapOvr>
  <mc:AlternateContent xmlns:mc="http://schemas.openxmlformats.org/markup-compatibility/2006">
    <mc:Choice xmlns=""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 xmlns:a16="http://schemas.microsoft.com/office/drawing/2014/main" id="{ABCCE28C-B9A5-8D52-1B38-4D43A75E308D}"/>
              </a:ext>
            </a:extLst>
          </p:cNvPr>
          <p:cNvSpPr txBox="1"/>
          <p:nvPr/>
        </p:nvSpPr>
        <p:spPr>
          <a:xfrm>
            <a:off x="907934" y="0"/>
            <a:ext cx="9211236" cy="6550511"/>
          </a:xfrm>
          <a:prstGeom prst="rect">
            <a:avLst/>
          </a:prstGeom>
          <a:noFill/>
        </p:spPr>
        <p:txBody>
          <a:bodyPr wrap="square">
            <a:spAutoFit/>
          </a:bodyPr>
          <a:lstStyle/>
          <a:p>
            <a:pPr marL="457200" algn="r" rtl="1">
              <a:lnSpc>
                <a:spcPct val="150000"/>
              </a:lnSpc>
              <a:spcBef>
                <a:spcPts val="500"/>
              </a:spcBef>
              <a:spcAft>
                <a:spcPts val="500"/>
              </a:spcAft>
            </a:pPr>
            <a:r>
              <a:rPr lang="ar-SA" sz="1800" dirty="0">
                <a:solidFill>
                  <a:schemeClr val="accent1"/>
                </a:solidFill>
                <a:effectLst/>
                <a:latin typeface="Calibri" panose="020F0502020204030204" pitchFamily="34" charset="0"/>
                <a:ea typeface="Calibri" panose="020F0502020204030204" pitchFamily="34" charset="0"/>
                <a:cs typeface="Arial" panose="020B0604020202020204" pitchFamily="34" charset="0"/>
              </a:rPr>
              <a:t>.</a:t>
            </a:r>
            <a:r>
              <a:rPr lang="ar-SA" sz="2000" b="1" dirty="0">
                <a:solidFill>
                  <a:schemeClr val="accent1"/>
                </a:solidFill>
                <a:effectLst/>
                <a:latin typeface="Arial" panose="020B0604020202020204" pitchFamily="34" charset="0"/>
                <a:ea typeface="Calibri" panose="020F0502020204030204" pitchFamily="34" charset="0"/>
                <a:cs typeface="PT Bold Heading" panose="02010400000000000000" pitchFamily="2" charset="-78"/>
              </a:rPr>
              <a:t> </a:t>
            </a:r>
            <a:r>
              <a:rPr lang="ar-SA" sz="2800" b="1" dirty="0">
                <a:solidFill>
                  <a:schemeClr val="accent1"/>
                </a:solidFill>
                <a:effectLst/>
                <a:latin typeface="Arial" panose="020B0604020202020204" pitchFamily="34" charset="0"/>
                <a:ea typeface="Calibri" panose="020F0502020204030204" pitchFamily="34" charset="0"/>
                <a:cs typeface="PT Bold Heading" panose="02010400000000000000" pitchFamily="2" charset="-78"/>
              </a:rPr>
              <a:t>التحديات</a:t>
            </a:r>
            <a:r>
              <a:rPr lang="ar-SA" sz="2000" b="1" dirty="0">
                <a:solidFill>
                  <a:schemeClr val="accent1"/>
                </a:solidFill>
                <a:effectLst/>
                <a:latin typeface="Arial" panose="020B0604020202020204" pitchFamily="34" charset="0"/>
                <a:ea typeface="Calibri" panose="020F0502020204030204" pitchFamily="34" charset="0"/>
                <a:cs typeface="PT Bold Heading" panose="02010400000000000000" pitchFamily="2" charset="-78"/>
              </a:rPr>
              <a:t> </a:t>
            </a:r>
            <a:r>
              <a:rPr lang="ar-SA" sz="2000" b="1" dirty="0" smtClean="0">
                <a:solidFill>
                  <a:schemeClr val="accent1"/>
                </a:solidFill>
                <a:effectLst/>
                <a:latin typeface="Arial" panose="020B0604020202020204" pitchFamily="34" charset="0"/>
                <a:ea typeface="Calibri" panose="020F0502020204030204" pitchFamily="34" charset="0"/>
                <a:cs typeface="PT Bold Heading" panose="02010400000000000000" pitchFamily="2" charset="-78"/>
              </a:rPr>
              <a:t>:-</a:t>
            </a:r>
            <a:endParaRPr lang="en-GB" sz="1200" dirty="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rtl="1">
              <a:spcBef>
                <a:spcPts val="500"/>
              </a:spcBef>
              <a:spcAft>
                <a:spcPts val="500"/>
              </a:spcAft>
              <a:buSzPct val="200000"/>
              <a:buBlip>
                <a:blip r:embed="rId2"/>
              </a:buBlip>
            </a:pPr>
            <a:r>
              <a:rPr lang="ar-SA" sz="2400" dirty="0">
                <a:solidFill>
                  <a:schemeClr val="accent1"/>
                </a:solidFill>
                <a:effectLst/>
                <a:latin typeface="Arial" pitchFamily="34" charset="0"/>
                <a:ea typeface="Calibri" panose="020F0502020204030204" pitchFamily="34" charset="0"/>
                <a:cs typeface="Arial" pitchFamily="34" charset="0"/>
              </a:rPr>
              <a:t>عدم تخصيص </a:t>
            </a:r>
            <a:r>
              <a:rPr lang="ar-SA" sz="2400" dirty="0" smtClean="0">
                <a:solidFill>
                  <a:schemeClr val="accent1"/>
                </a:solidFill>
                <a:effectLst/>
                <a:latin typeface="Arial" pitchFamily="34" charset="0"/>
                <a:ea typeface="Calibri" panose="020F0502020204030204" pitchFamily="34" charset="0"/>
                <a:cs typeface="Arial" pitchFamily="34" charset="0"/>
              </a:rPr>
              <a:t>ميزانية</a:t>
            </a:r>
            <a:r>
              <a:rPr lang="ar-LY" sz="2400" dirty="0" smtClean="0">
                <a:solidFill>
                  <a:schemeClr val="accent1"/>
                </a:solidFill>
                <a:effectLst/>
                <a:latin typeface="Arial" pitchFamily="34" charset="0"/>
                <a:ea typeface="Calibri" panose="020F0502020204030204" pitchFamily="34" charset="0"/>
                <a:cs typeface="Arial" pitchFamily="34" charset="0"/>
              </a:rPr>
              <a:t> </a:t>
            </a:r>
            <a:r>
              <a:rPr lang="ar-SA" sz="2400" dirty="0" smtClean="0">
                <a:solidFill>
                  <a:schemeClr val="accent1"/>
                </a:solidFill>
                <a:effectLst/>
                <a:latin typeface="Arial" pitchFamily="34" charset="0"/>
                <a:ea typeface="Calibri" panose="020F0502020204030204" pitchFamily="34" charset="0"/>
                <a:cs typeface="Arial" pitchFamily="34" charset="0"/>
              </a:rPr>
              <a:t>لقطاع </a:t>
            </a:r>
            <a:r>
              <a:rPr lang="ar-SA" sz="2400" dirty="0">
                <a:solidFill>
                  <a:schemeClr val="accent1"/>
                </a:solidFill>
                <a:effectLst/>
                <a:latin typeface="Arial" pitchFamily="34" charset="0"/>
                <a:ea typeface="Calibri" panose="020F0502020204030204" pitchFamily="34" charset="0"/>
                <a:cs typeface="Arial" pitchFamily="34" charset="0"/>
              </a:rPr>
              <a:t>الثقافة يقف </a:t>
            </a:r>
            <a:r>
              <a:rPr lang="ar-SA" sz="2400" dirty="0" smtClean="0">
                <a:solidFill>
                  <a:schemeClr val="accent1"/>
                </a:solidFill>
                <a:effectLst/>
                <a:latin typeface="Arial" pitchFamily="34" charset="0"/>
                <a:ea typeface="Calibri" panose="020F0502020204030204" pitchFamily="34" charset="0"/>
                <a:cs typeface="Arial" pitchFamily="34" charset="0"/>
              </a:rPr>
              <a:t>حج</a:t>
            </a:r>
            <a:r>
              <a:rPr lang="ar-LY" sz="2400" dirty="0" smtClean="0">
                <a:solidFill>
                  <a:schemeClr val="accent1"/>
                </a:solidFill>
                <a:effectLst/>
                <a:latin typeface="Arial" pitchFamily="34" charset="0"/>
                <a:ea typeface="Calibri" panose="020F0502020204030204" pitchFamily="34" charset="0"/>
                <a:cs typeface="Arial" pitchFamily="34" charset="0"/>
              </a:rPr>
              <a:t>ر</a:t>
            </a:r>
            <a:r>
              <a:rPr lang="ar-SA" sz="2400" dirty="0" smtClean="0">
                <a:solidFill>
                  <a:schemeClr val="accent1"/>
                </a:solidFill>
                <a:effectLst/>
                <a:latin typeface="Arial" pitchFamily="34" charset="0"/>
                <a:ea typeface="Calibri" panose="020F0502020204030204" pitchFamily="34" charset="0"/>
                <a:cs typeface="Arial" pitchFamily="34" charset="0"/>
              </a:rPr>
              <a:t>عثرة </a:t>
            </a:r>
            <a:r>
              <a:rPr lang="ar-SA" sz="2400" dirty="0">
                <a:solidFill>
                  <a:schemeClr val="accent1"/>
                </a:solidFill>
                <a:effectLst/>
                <a:latin typeface="Arial" pitchFamily="34" charset="0"/>
                <a:ea typeface="Calibri" panose="020F0502020204030204" pitchFamily="34" charset="0"/>
                <a:cs typeface="Arial" pitchFamily="34" charset="0"/>
              </a:rPr>
              <a:t>في اتمام ما</a:t>
            </a:r>
            <a:r>
              <a:rPr lang="ar-LY" sz="2400" dirty="0">
                <a:solidFill>
                  <a:schemeClr val="accent1"/>
                </a:solidFill>
                <a:effectLst/>
                <a:latin typeface="Arial" pitchFamily="34" charset="0"/>
                <a:ea typeface="Calibri" panose="020F0502020204030204" pitchFamily="34" charset="0"/>
                <a:cs typeface="Arial" pitchFamily="34" charset="0"/>
              </a:rPr>
              <a:t> </a:t>
            </a:r>
            <a:r>
              <a:rPr lang="ar-SA" sz="2400" dirty="0">
                <a:solidFill>
                  <a:schemeClr val="accent1"/>
                </a:solidFill>
                <a:effectLst/>
                <a:latin typeface="Arial" pitchFamily="34" charset="0"/>
                <a:ea typeface="Calibri" panose="020F0502020204030204" pitchFamily="34" charset="0"/>
                <a:cs typeface="Arial" pitchFamily="34" charset="0"/>
              </a:rPr>
              <a:t>تسعى </a:t>
            </a:r>
            <a:r>
              <a:rPr lang="ar-SA" sz="2400" dirty="0" smtClean="0">
                <a:solidFill>
                  <a:schemeClr val="accent1"/>
                </a:solidFill>
                <a:effectLst/>
                <a:latin typeface="Arial" pitchFamily="34" charset="0"/>
                <a:ea typeface="Calibri" panose="020F0502020204030204" pitchFamily="34" charset="0"/>
                <a:cs typeface="Arial" pitchFamily="34" charset="0"/>
              </a:rPr>
              <a:t>إليه من</a:t>
            </a:r>
            <a:r>
              <a:rPr lang="ar-LY" sz="2400" dirty="0" smtClean="0">
                <a:solidFill>
                  <a:schemeClr val="accent1"/>
                </a:solidFill>
                <a:effectLst/>
                <a:latin typeface="Arial" pitchFamily="34" charset="0"/>
                <a:ea typeface="Calibri" panose="020F0502020204030204" pitchFamily="34" charset="0"/>
                <a:cs typeface="Arial" pitchFamily="34" charset="0"/>
              </a:rPr>
              <a:t> </a:t>
            </a:r>
            <a:r>
              <a:rPr lang="ar-SA" sz="2400" dirty="0" smtClean="0">
                <a:solidFill>
                  <a:schemeClr val="accent1"/>
                </a:solidFill>
                <a:effectLst/>
                <a:latin typeface="Arial" pitchFamily="34" charset="0"/>
                <a:ea typeface="Calibri" panose="020F0502020204030204" pitchFamily="34" charset="0"/>
                <a:cs typeface="Arial" pitchFamily="34" charset="0"/>
              </a:rPr>
              <a:t>خطط </a:t>
            </a:r>
            <a:r>
              <a:rPr lang="ar-SA" sz="2400" dirty="0">
                <a:solidFill>
                  <a:schemeClr val="accent1"/>
                </a:solidFill>
                <a:effectLst/>
                <a:latin typeface="Arial" pitchFamily="34" charset="0"/>
                <a:ea typeface="Calibri" panose="020F0502020204030204" pitchFamily="34" charset="0"/>
                <a:cs typeface="Arial" pitchFamily="34" charset="0"/>
              </a:rPr>
              <a:t>ترتقي بالموارد البشرية في بلادنا الحبيبة وهي </a:t>
            </a:r>
            <a:r>
              <a:rPr lang="ar-SA" sz="2400" dirty="0" smtClean="0">
                <a:solidFill>
                  <a:schemeClr val="accent1"/>
                </a:solidFill>
                <a:effectLst/>
                <a:latin typeface="Arial" pitchFamily="34" charset="0"/>
                <a:ea typeface="Calibri" panose="020F0502020204030204" pitchFamily="34" charset="0"/>
                <a:cs typeface="Arial" pitchFamily="34" charset="0"/>
              </a:rPr>
              <a:t>من </a:t>
            </a:r>
            <a:r>
              <a:rPr lang="ar-SA" sz="2400" dirty="0">
                <a:solidFill>
                  <a:schemeClr val="accent1"/>
                </a:solidFill>
                <a:effectLst/>
                <a:latin typeface="Arial" pitchFamily="34" charset="0"/>
                <a:ea typeface="Calibri" panose="020F0502020204030204" pitchFamily="34" charset="0"/>
                <a:cs typeface="Arial" pitchFamily="34" charset="0"/>
              </a:rPr>
              <a:t>أقوى التحديات التي </a:t>
            </a:r>
            <a:r>
              <a:rPr lang="ar-SA" sz="2400" dirty="0" smtClean="0">
                <a:solidFill>
                  <a:schemeClr val="accent1"/>
                </a:solidFill>
                <a:effectLst/>
                <a:latin typeface="Arial" pitchFamily="34" charset="0"/>
                <a:ea typeface="Calibri" panose="020F0502020204030204" pitchFamily="34" charset="0"/>
                <a:cs typeface="Arial" pitchFamily="34" charset="0"/>
              </a:rPr>
              <a:t>تواجه</a:t>
            </a:r>
            <a:r>
              <a:rPr lang="ar-LY" sz="2400" dirty="0" smtClean="0">
                <a:solidFill>
                  <a:schemeClr val="accent1"/>
                </a:solidFill>
                <a:latin typeface="Arial" pitchFamily="34" charset="0"/>
                <a:ea typeface="Calibri" panose="020F0502020204030204" pitchFamily="34" charset="0"/>
                <a:cs typeface="Arial" pitchFamily="34" charset="0"/>
              </a:rPr>
              <a:t> </a:t>
            </a:r>
            <a:r>
              <a:rPr lang="ar-LY" sz="2400" dirty="0" smtClean="0">
                <a:solidFill>
                  <a:schemeClr val="accent1"/>
                </a:solidFill>
                <a:effectLst/>
                <a:latin typeface="Arial" pitchFamily="34" charset="0"/>
                <a:ea typeface="Calibri" panose="020F0502020204030204" pitchFamily="34" charset="0"/>
                <a:cs typeface="Arial" pitchFamily="34" charset="0"/>
              </a:rPr>
              <a:t>ا</a:t>
            </a:r>
            <a:r>
              <a:rPr lang="ar-SA" sz="2400" dirty="0" smtClean="0">
                <a:solidFill>
                  <a:schemeClr val="accent1"/>
                </a:solidFill>
                <a:effectLst/>
                <a:latin typeface="Arial" pitchFamily="34" charset="0"/>
                <a:ea typeface="Calibri" panose="020F0502020204030204" pitchFamily="34" charset="0"/>
                <a:cs typeface="Arial" pitchFamily="34" charset="0"/>
              </a:rPr>
              <a:t>لوزارة </a:t>
            </a:r>
            <a:r>
              <a:rPr lang="ar-SA" sz="2400" dirty="0">
                <a:solidFill>
                  <a:schemeClr val="accent1"/>
                </a:solidFill>
                <a:effectLst/>
                <a:latin typeface="Arial" pitchFamily="34" charset="0"/>
                <a:ea typeface="Calibri" panose="020F0502020204030204" pitchFamily="34" charset="0"/>
                <a:cs typeface="Arial" pitchFamily="34" charset="0"/>
              </a:rPr>
              <a:t>في قادم </a:t>
            </a:r>
            <a:r>
              <a:rPr lang="ar-SA" sz="2400" dirty="0" smtClean="0">
                <a:solidFill>
                  <a:schemeClr val="accent1"/>
                </a:solidFill>
                <a:effectLst/>
                <a:latin typeface="Arial" pitchFamily="34" charset="0"/>
                <a:ea typeface="Calibri" panose="020F0502020204030204" pitchFamily="34" charset="0"/>
                <a:cs typeface="Arial" pitchFamily="34" charset="0"/>
              </a:rPr>
              <a:t>الأعوام</a:t>
            </a:r>
            <a:r>
              <a:rPr lang="ar-LY" sz="2400" dirty="0" smtClean="0">
                <a:solidFill>
                  <a:schemeClr val="accent1"/>
                </a:solidFill>
                <a:effectLst/>
                <a:latin typeface="Arial" pitchFamily="34" charset="0"/>
                <a:ea typeface="Calibri" panose="020F0502020204030204" pitchFamily="34" charset="0"/>
                <a:cs typeface="Arial" pitchFamily="34" charset="0"/>
              </a:rPr>
              <a:t> </a:t>
            </a:r>
            <a:r>
              <a:rPr lang="ar-SA" sz="2400" dirty="0" smtClean="0">
                <a:solidFill>
                  <a:schemeClr val="accent1"/>
                </a:solidFill>
                <a:effectLst/>
                <a:latin typeface="Arial" pitchFamily="34" charset="0"/>
                <a:ea typeface="Calibri" panose="020F0502020204030204" pitchFamily="34" charset="0"/>
                <a:cs typeface="Arial" pitchFamily="34" charset="0"/>
              </a:rPr>
              <a:t>.</a:t>
            </a:r>
            <a:endParaRPr lang="en-GB" sz="2400" dirty="0" smtClean="0">
              <a:solidFill>
                <a:schemeClr val="accent1"/>
              </a:solidFill>
              <a:effectLst/>
              <a:latin typeface="Arial" pitchFamily="34" charset="0"/>
              <a:ea typeface="Calibri" panose="020F0502020204030204" pitchFamily="34" charset="0"/>
              <a:cs typeface="Arial" pitchFamily="34" charset="0"/>
            </a:endParaRPr>
          </a:p>
          <a:p>
            <a:pPr marL="342900" lvl="0" indent="-342900" algn="just" rtl="1">
              <a:spcBef>
                <a:spcPts val="500"/>
              </a:spcBef>
              <a:spcAft>
                <a:spcPts val="500"/>
              </a:spcAft>
              <a:buSzPct val="200000"/>
              <a:buBlip>
                <a:blip r:embed="rId2"/>
              </a:buBlip>
            </a:pPr>
            <a:r>
              <a:rPr lang="ar-SA" sz="2400" dirty="0" smtClean="0">
                <a:solidFill>
                  <a:schemeClr val="accent1"/>
                </a:solidFill>
                <a:effectLst/>
                <a:latin typeface="Arial" pitchFamily="34" charset="0"/>
                <a:ea typeface="Calibri" panose="020F0502020204030204" pitchFamily="34" charset="0"/>
                <a:cs typeface="Arial" pitchFamily="34" charset="0"/>
              </a:rPr>
              <a:t>عدم </a:t>
            </a:r>
            <a:r>
              <a:rPr lang="ar-SA" sz="2400" dirty="0">
                <a:solidFill>
                  <a:schemeClr val="accent1"/>
                </a:solidFill>
                <a:effectLst/>
                <a:latin typeface="Arial" pitchFamily="34" charset="0"/>
                <a:ea typeface="Calibri" panose="020F0502020204030204" pitchFamily="34" charset="0"/>
                <a:cs typeface="Arial" pitchFamily="34" charset="0"/>
              </a:rPr>
              <a:t>تطبيق </a:t>
            </a:r>
            <a:r>
              <a:rPr lang="ar-LY" sz="2400" dirty="0" smtClean="0">
                <a:solidFill>
                  <a:schemeClr val="accent1"/>
                </a:solidFill>
                <a:latin typeface="Arial" pitchFamily="34" charset="0"/>
                <a:ea typeface="Calibri" panose="020F0502020204030204" pitchFamily="34" charset="0"/>
                <a:cs typeface="Arial" pitchFamily="34" charset="0"/>
              </a:rPr>
              <a:t>الاتفاقيات</a:t>
            </a:r>
            <a:r>
              <a:rPr lang="ar-SA" sz="2400" dirty="0" smtClean="0">
                <a:solidFill>
                  <a:schemeClr val="accent1"/>
                </a:solidFill>
                <a:effectLst/>
                <a:latin typeface="Arial" pitchFamily="34" charset="0"/>
                <a:ea typeface="Calibri" panose="020F0502020204030204" pitchFamily="34" charset="0"/>
                <a:cs typeface="Arial" pitchFamily="34" charset="0"/>
              </a:rPr>
              <a:t> </a:t>
            </a:r>
            <a:r>
              <a:rPr lang="ar-SA" sz="2400" dirty="0">
                <a:solidFill>
                  <a:schemeClr val="accent1"/>
                </a:solidFill>
                <a:effectLst/>
                <a:latin typeface="Arial" pitchFamily="34" charset="0"/>
                <a:ea typeface="Calibri" panose="020F0502020204030204" pitchFamily="34" charset="0"/>
                <a:cs typeface="Arial" pitchFamily="34" charset="0"/>
              </a:rPr>
              <a:t>المبرمة مع الدول الأخرى في مجال الثقافة يحتاج لدعم </a:t>
            </a:r>
            <a:r>
              <a:rPr lang="ar-SA" sz="2400" dirty="0" smtClean="0">
                <a:solidFill>
                  <a:schemeClr val="accent1"/>
                </a:solidFill>
                <a:effectLst/>
                <a:latin typeface="Arial" pitchFamily="34" charset="0"/>
                <a:ea typeface="Calibri" panose="020F0502020204030204" pitchFamily="34" charset="0"/>
                <a:cs typeface="Arial" pitchFamily="34" charset="0"/>
              </a:rPr>
              <a:t>حكومي</a:t>
            </a:r>
            <a:r>
              <a:rPr lang="ar-LY" sz="2400" dirty="0" smtClean="0">
                <a:solidFill>
                  <a:schemeClr val="accent1"/>
                </a:solidFill>
                <a:latin typeface="Arial" pitchFamily="34" charset="0"/>
                <a:ea typeface="Calibri" panose="020F0502020204030204" pitchFamily="34" charset="0"/>
                <a:cs typeface="Arial" pitchFamily="34" charset="0"/>
              </a:rPr>
              <a:t> </a:t>
            </a:r>
            <a:r>
              <a:rPr lang="ar-SA" sz="2400" dirty="0" smtClean="0">
                <a:solidFill>
                  <a:schemeClr val="accent1"/>
                </a:solidFill>
                <a:effectLst/>
                <a:latin typeface="Arial" pitchFamily="34" charset="0"/>
                <a:ea typeface="Calibri" panose="020F0502020204030204" pitchFamily="34" charset="0"/>
                <a:cs typeface="Arial" pitchFamily="34" charset="0"/>
              </a:rPr>
              <a:t>عالي المستوى بتوفير المناخ المناسب </a:t>
            </a:r>
            <a:r>
              <a:rPr lang="ar-SA" sz="2400" dirty="0" err="1" smtClean="0">
                <a:solidFill>
                  <a:schemeClr val="accent1"/>
                </a:solidFill>
                <a:effectLst/>
                <a:latin typeface="Arial" pitchFamily="34" charset="0"/>
                <a:ea typeface="Calibri" panose="020F0502020204030204" pitchFamily="34" charset="0"/>
                <a:cs typeface="Arial" pitchFamily="34" charset="0"/>
              </a:rPr>
              <a:t>و</a:t>
            </a:r>
            <a:r>
              <a:rPr lang="ar-SA" sz="2400" dirty="0" smtClean="0">
                <a:solidFill>
                  <a:schemeClr val="accent1"/>
                </a:solidFill>
                <a:effectLst/>
                <a:latin typeface="Arial" pitchFamily="34" charset="0"/>
                <a:ea typeface="Calibri" panose="020F0502020204030204" pitchFamily="34" charset="0"/>
                <a:cs typeface="Arial" pitchFamily="34" charset="0"/>
              </a:rPr>
              <a:t> أدوات النجاح</a:t>
            </a:r>
            <a:r>
              <a:rPr lang="en-US" sz="2400" dirty="0" smtClean="0">
                <a:solidFill>
                  <a:schemeClr val="accent1"/>
                </a:solidFill>
                <a:effectLst/>
                <a:latin typeface="Arial" pitchFamily="34" charset="0"/>
                <a:ea typeface="Calibri" panose="020F0502020204030204" pitchFamily="34" charset="0"/>
                <a:cs typeface="Arial" pitchFamily="34" charset="0"/>
              </a:rPr>
              <a:t> </a:t>
            </a:r>
            <a:r>
              <a:rPr lang="ar-LY" sz="2400" dirty="0" smtClean="0">
                <a:solidFill>
                  <a:schemeClr val="accent1"/>
                </a:solidFill>
                <a:effectLst/>
                <a:latin typeface="Arial" pitchFamily="34" charset="0"/>
                <a:ea typeface="Calibri" panose="020F0502020204030204" pitchFamily="34" charset="0"/>
                <a:cs typeface="Arial" pitchFamily="34" charset="0"/>
              </a:rPr>
              <a:t>.</a:t>
            </a:r>
          </a:p>
          <a:p>
            <a:pPr marL="342900" lvl="0" indent="-342900" algn="just" rtl="1">
              <a:spcBef>
                <a:spcPts val="500"/>
              </a:spcBef>
              <a:spcAft>
                <a:spcPts val="500"/>
              </a:spcAft>
              <a:buSzPct val="200000"/>
              <a:buBlip>
                <a:blip r:embed="rId2"/>
              </a:buBlip>
            </a:pPr>
            <a:r>
              <a:rPr lang="ar-SA" sz="2400" dirty="0" smtClean="0">
                <a:solidFill>
                  <a:schemeClr val="accent1"/>
                </a:solidFill>
                <a:latin typeface="Arial" pitchFamily="34" charset="0"/>
                <a:ea typeface="Calibri" panose="020F0502020204030204" pitchFamily="34" charset="0"/>
                <a:cs typeface="Arial" pitchFamily="34" charset="0"/>
              </a:rPr>
              <a:t>كان لفصل الجهات التابعة لوزارة الثقافة </a:t>
            </a:r>
            <a:r>
              <a:rPr lang="ar-SA" sz="2400" dirty="0" err="1" smtClean="0">
                <a:solidFill>
                  <a:schemeClr val="accent1"/>
                </a:solidFill>
                <a:latin typeface="Arial" pitchFamily="34" charset="0"/>
                <a:ea typeface="Calibri" panose="020F0502020204030204" pitchFamily="34" charset="0"/>
                <a:cs typeface="Arial" pitchFamily="34" charset="0"/>
              </a:rPr>
              <a:t>و</a:t>
            </a:r>
            <a:r>
              <a:rPr lang="ar-SA" sz="2400" dirty="0" smtClean="0">
                <a:solidFill>
                  <a:schemeClr val="accent1"/>
                </a:solidFill>
                <a:latin typeface="Arial" pitchFamily="34" charset="0"/>
                <a:ea typeface="Calibri" panose="020F0502020204030204" pitchFamily="34" charset="0"/>
                <a:cs typeface="Arial" pitchFamily="34" charset="0"/>
              </a:rPr>
              <a:t> التنمية المعرفية أثر سلبياَ في إتمام مهامها ومن ضمن هذه السلبيات القصور الكبير في التعاون والتنسيق الذي تسبب في فجوة بين الوزارة وبعض الجهات التابعة</a:t>
            </a:r>
            <a:r>
              <a:rPr lang="ar-LY" sz="2400" dirty="0" smtClean="0">
                <a:solidFill>
                  <a:schemeClr val="accent1"/>
                </a:solidFill>
                <a:latin typeface="Arial" pitchFamily="34" charset="0"/>
                <a:ea typeface="Calibri" panose="020F0502020204030204" pitchFamily="34" charset="0"/>
                <a:cs typeface="Arial" pitchFamily="34" charset="0"/>
              </a:rPr>
              <a:t> .</a:t>
            </a:r>
          </a:p>
          <a:p>
            <a:pPr marL="342900" lvl="0" indent="-342900" algn="just" rtl="1">
              <a:spcBef>
                <a:spcPts val="500"/>
              </a:spcBef>
              <a:spcAft>
                <a:spcPts val="500"/>
              </a:spcAft>
              <a:buSzPct val="200000"/>
              <a:buBlip>
                <a:blip r:embed="rId2"/>
              </a:buBlip>
            </a:pPr>
            <a:r>
              <a:rPr lang="ar-SA" sz="2400" dirty="0" smtClean="0">
                <a:solidFill>
                  <a:schemeClr val="accent1"/>
                </a:solidFill>
                <a:latin typeface="Arial" pitchFamily="34" charset="0"/>
                <a:ea typeface="Calibri" panose="020F0502020204030204" pitchFamily="34" charset="0"/>
                <a:cs typeface="Arial" pitchFamily="34" charset="0"/>
              </a:rPr>
              <a:t>العراقيل التي </a:t>
            </a:r>
            <a:r>
              <a:rPr lang="ar-SA" sz="2400" dirty="0" err="1" smtClean="0">
                <a:solidFill>
                  <a:schemeClr val="accent1"/>
                </a:solidFill>
                <a:latin typeface="Arial" pitchFamily="34" charset="0"/>
                <a:ea typeface="Calibri" panose="020F0502020204030204" pitchFamily="34" charset="0"/>
                <a:cs typeface="Arial" pitchFamily="34" charset="0"/>
              </a:rPr>
              <a:t>شهدتها</a:t>
            </a:r>
            <a:r>
              <a:rPr lang="ar-SA" sz="2400" dirty="0" smtClean="0">
                <a:solidFill>
                  <a:schemeClr val="accent1"/>
                </a:solidFill>
                <a:latin typeface="Arial" pitchFamily="34" charset="0"/>
                <a:ea typeface="Calibri" panose="020F0502020204030204" pitchFamily="34" charset="0"/>
                <a:cs typeface="Arial" pitchFamily="34" charset="0"/>
              </a:rPr>
              <a:t> الوزارة في الآونة الأخيرة  تداخل المهام من بعض الجهات الأخرى من أحياء بعض </a:t>
            </a:r>
            <a:r>
              <a:rPr lang="ar-SA" sz="2400" dirty="0" err="1" smtClean="0">
                <a:solidFill>
                  <a:schemeClr val="accent1"/>
                </a:solidFill>
                <a:latin typeface="Arial" pitchFamily="34" charset="0"/>
                <a:ea typeface="Calibri" panose="020F0502020204030204" pitchFamily="34" charset="0"/>
                <a:cs typeface="Arial" pitchFamily="34" charset="0"/>
              </a:rPr>
              <a:t>المناشط</a:t>
            </a:r>
            <a:r>
              <a:rPr lang="ar-SA" sz="2400" dirty="0" smtClean="0">
                <a:solidFill>
                  <a:schemeClr val="accent1"/>
                </a:solidFill>
                <a:latin typeface="Arial" pitchFamily="34" charset="0"/>
                <a:ea typeface="Calibri" panose="020F0502020204030204" pitchFamily="34" charset="0"/>
                <a:cs typeface="Arial" pitchFamily="34" charset="0"/>
              </a:rPr>
              <a:t> والأعياد والأعمال التي</a:t>
            </a:r>
            <a:r>
              <a:rPr lang="ar-LY" sz="2400" dirty="0" smtClean="0">
                <a:solidFill>
                  <a:schemeClr val="accent1"/>
                </a:solidFill>
                <a:latin typeface="Arial" pitchFamily="34" charset="0"/>
                <a:ea typeface="Calibri" panose="020F0502020204030204" pitchFamily="34" charset="0"/>
                <a:cs typeface="Arial" pitchFamily="34" charset="0"/>
              </a:rPr>
              <a:t> هي</a:t>
            </a:r>
            <a:r>
              <a:rPr lang="ar-SA" sz="2400" dirty="0" smtClean="0">
                <a:solidFill>
                  <a:schemeClr val="accent1"/>
                </a:solidFill>
                <a:latin typeface="Arial" pitchFamily="34" charset="0"/>
                <a:ea typeface="Calibri" panose="020F0502020204030204" pitchFamily="34" charset="0"/>
                <a:cs typeface="Arial" pitchFamily="34" charset="0"/>
              </a:rPr>
              <a:t> من صميم عم</a:t>
            </a:r>
            <a:r>
              <a:rPr lang="ar-LY" sz="2400" dirty="0" smtClean="0">
                <a:solidFill>
                  <a:schemeClr val="accent1"/>
                </a:solidFill>
                <a:latin typeface="Arial" pitchFamily="34" charset="0"/>
                <a:ea typeface="Calibri" panose="020F0502020204030204" pitchFamily="34" charset="0"/>
                <a:cs typeface="Arial" pitchFamily="34" charset="0"/>
              </a:rPr>
              <a:t>ل</a:t>
            </a:r>
            <a:r>
              <a:rPr lang="ar-SA" sz="2400" dirty="0" err="1" smtClean="0">
                <a:solidFill>
                  <a:schemeClr val="accent1"/>
                </a:solidFill>
                <a:latin typeface="Arial" pitchFamily="34" charset="0"/>
                <a:ea typeface="Calibri" panose="020F0502020204030204" pitchFamily="34" charset="0"/>
                <a:cs typeface="Arial" pitchFamily="34" charset="0"/>
              </a:rPr>
              <a:t>نا</a:t>
            </a:r>
            <a:r>
              <a:rPr lang="ar-SA" sz="2400" dirty="0" smtClean="0">
                <a:solidFill>
                  <a:schemeClr val="accent1"/>
                </a:solidFill>
                <a:latin typeface="Arial" pitchFamily="34" charset="0"/>
                <a:ea typeface="Calibri" panose="020F0502020204030204" pitchFamily="34" charset="0"/>
                <a:cs typeface="Arial" pitchFamily="34" charset="0"/>
              </a:rPr>
              <a:t> وما</a:t>
            </a:r>
            <a:r>
              <a:rPr lang="ar-LY" sz="2400" dirty="0" smtClean="0">
                <a:solidFill>
                  <a:schemeClr val="accent1"/>
                </a:solidFill>
                <a:latin typeface="Arial" pitchFamily="34" charset="0"/>
                <a:ea typeface="Calibri" panose="020F0502020204030204" pitchFamily="34" charset="0"/>
                <a:cs typeface="Arial" pitchFamily="34" charset="0"/>
              </a:rPr>
              <a:t> </a:t>
            </a:r>
            <a:r>
              <a:rPr lang="ar-SA" sz="2400" dirty="0" smtClean="0">
                <a:solidFill>
                  <a:schemeClr val="accent1"/>
                </a:solidFill>
                <a:latin typeface="Arial" pitchFamily="34" charset="0"/>
                <a:ea typeface="Calibri" panose="020F0502020204030204" pitchFamily="34" charset="0"/>
                <a:cs typeface="Arial" pitchFamily="34" charset="0"/>
              </a:rPr>
              <a:t>كان له من أثر</a:t>
            </a:r>
            <a:r>
              <a:rPr lang="ar-LY" sz="2400" dirty="0" smtClean="0">
                <a:solidFill>
                  <a:schemeClr val="accent1"/>
                </a:solidFill>
                <a:latin typeface="Arial" pitchFamily="34" charset="0"/>
                <a:ea typeface="Calibri" panose="020F0502020204030204" pitchFamily="34" charset="0"/>
                <a:cs typeface="Arial" pitchFamily="34" charset="0"/>
              </a:rPr>
              <a:t> </a:t>
            </a:r>
            <a:r>
              <a:rPr lang="ar-SA" sz="2400" dirty="0" smtClean="0">
                <a:solidFill>
                  <a:schemeClr val="accent1"/>
                </a:solidFill>
                <a:latin typeface="Arial" pitchFamily="34" charset="0"/>
                <a:ea typeface="Calibri" panose="020F0502020204030204" pitchFamily="34" charset="0"/>
                <a:cs typeface="Arial" pitchFamily="34" charset="0"/>
              </a:rPr>
              <a:t>على الوزارة وتوقف بعض الأعمال ذات الأهمية حسب التخصصات الموكلة إلينا </a:t>
            </a:r>
            <a:endParaRPr lang="ar-LY" sz="2400" dirty="0" smtClean="0">
              <a:solidFill>
                <a:schemeClr val="accent1"/>
              </a:solidFill>
              <a:latin typeface="Arial" pitchFamily="34" charset="0"/>
              <a:ea typeface="Calibri" panose="020F0502020204030204" pitchFamily="34" charset="0"/>
              <a:cs typeface="Arial" pitchFamily="34" charset="0"/>
            </a:endParaRPr>
          </a:p>
          <a:p>
            <a:pPr marL="342900" lvl="0" indent="-342900" algn="just" rtl="1">
              <a:spcBef>
                <a:spcPts val="500"/>
              </a:spcBef>
              <a:spcAft>
                <a:spcPts val="500"/>
              </a:spcAft>
              <a:buSzPct val="200000"/>
            </a:pPr>
            <a:r>
              <a:rPr lang="ar-LY" dirty="0" smtClean="0">
                <a:solidFill>
                  <a:schemeClr val="accent1"/>
                </a:solidFill>
                <a:latin typeface="Arial" pitchFamily="34" charset="0"/>
                <a:ea typeface="Calibri" panose="020F0502020204030204" pitchFamily="34" charset="0"/>
                <a:cs typeface="Arial" pitchFamily="34" charset="0"/>
              </a:rPr>
              <a:t>((</a:t>
            </a:r>
            <a:r>
              <a:rPr lang="ar-LY" sz="2400" dirty="0" smtClean="0">
                <a:solidFill>
                  <a:schemeClr val="accent1"/>
                </a:solidFill>
                <a:latin typeface="Arial" pitchFamily="34" charset="0"/>
                <a:ea typeface="Calibri" panose="020F0502020204030204" pitchFamily="34" charset="0"/>
                <a:cs typeface="Arial" pitchFamily="34" charset="0"/>
              </a:rPr>
              <a:t> </a:t>
            </a:r>
            <a:r>
              <a:rPr lang="ar-SA" sz="2400" dirty="0" smtClean="0">
                <a:solidFill>
                  <a:schemeClr val="accent1"/>
                </a:solidFill>
                <a:latin typeface="Arial" pitchFamily="34" charset="0"/>
                <a:ea typeface="Calibri" panose="020F0502020204030204" pitchFamily="34" charset="0"/>
                <a:cs typeface="Arial" pitchFamily="34" charset="0"/>
              </a:rPr>
              <a:t>الكل يعلم مدى حرص وزارة الثقافة والتنمية المعرفية على حب العمل الجماعي وإنجاح عمل حكومة الوحدة الوطنية ولذلك نسعى لتطوير القطاع من خلال القيام بكامل الأعمال الموكلة إلينا دون تقصير رغم قلة الإمكانيات</a:t>
            </a:r>
            <a:r>
              <a:rPr lang="ar-LY" sz="2400" dirty="0" smtClean="0">
                <a:solidFill>
                  <a:schemeClr val="accent1"/>
                </a:solidFill>
                <a:latin typeface="Arial" pitchFamily="34" charset="0"/>
                <a:ea typeface="Calibri" panose="020F0502020204030204" pitchFamily="34" charset="0"/>
                <a:cs typeface="Arial" pitchFamily="34" charset="0"/>
              </a:rPr>
              <a:t> </a:t>
            </a:r>
            <a:r>
              <a:rPr lang="ar-LY" dirty="0" smtClean="0">
                <a:solidFill>
                  <a:schemeClr val="accent1"/>
                </a:solidFill>
                <a:latin typeface="Arial" pitchFamily="34" charset="0"/>
                <a:ea typeface="Calibri" panose="020F0502020204030204" pitchFamily="34" charset="0"/>
                <a:cs typeface="Arial" pitchFamily="34" charset="0"/>
              </a:rPr>
              <a:t>)) .</a:t>
            </a:r>
            <a:endParaRPr lang="en-US" dirty="0" smtClean="0">
              <a:solidFill>
                <a:schemeClr val="accent1"/>
              </a:solidFill>
              <a:latin typeface="Arial" pitchFamily="34" charset="0"/>
              <a:ea typeface="Calibri" panose="020F0502020204030204" pitchFamily="34" charset="0"/>
              <a:cs typeface="Arial" pitchFamily="34" charset="0"/>
            </a:endParaRPr>
          </a:p>
        </p:txBody>
      </p:sp>
    </p:spTree>
    <p:extLst>
      <p:ext uri="{BB962C8B-B14F-4D97-AF65-F5344CB8AC3E}">
        <p14:creationId xmlns="" xmlns:p14="http://schemas.microsoft.com/office/powerpoint/2010/main" val="3284932894"/>
      </p:ext>
    </p:extLst>
  </p:cSld>
  <p:clrMapOvr>
    <a:masterClrMapping/>
  </p:clrMapOvr>
  <mc:AlternateContent xmlns:mc="http://schemas.openxmlformats.org/markup-compatibility/2006">
    <mc:Choice xmlns=""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 xmlns:a16="http://schemas.microsoft.com/office/drawing/2014/main" id="{1BBADC0C-3F8D-0505-0405-36A53C70C124}"/>
              </a:ext>
            </a:extLst>
          </p:cNvPr>
          <p:cNvSpPr txBox="1"/>
          <p:nvPr/>
        </p:nvSpPr>
        <p:spPr>
          <a:xfrm>
            <a:off x="1234888" y="1043731"/>
            <a:ext cx="9722223" cy="4770537"/>
          </a:xfrm>
          <a:prstGeom prst="rect">
            <a:avLst/>
          </a:prstGeom>
          <a:noFill/>
        </p:spPr>
        <p:txBody>
          <a:bodyPr wrap="square">
            <a:spAutoFit/>
          </a:bodyPr>
          <a:lstStyle/>
          <a:p>
            <a:pPr marL="228600" algn="ctr" rtl="1">
              <a:lnSpc>
                <a:spcPct val="200000"/>
              </a:lnSpc>
              <a:spcBef>
                <a:spcPts val="500"/>
              </a:spcBef>
              <a:spcAft>
                <a:spcPts val="500"/>
              </a:spcAft>
            </a:pPr>
            <a:r>
              <a:rPr lang="ar-LY" sz="3600" b="1" dirty="0">
                <a:solidFill>
                  <a:schemeClr val="accent1"/>
                </a:solidFill>
                <a:effectLst/>
                <a:latin typeface="Arial" panose="020B0604020202020204" pitchFamily="34" charset="0"/>
                <a:ea typeface="Calibri" panose="020F0502020204030204" pitchFamily="34" charset="0"/>
                <a:cs typeface="PT Bold Heading" panose="02010400000000000000" pitchFamily="2" charset="-78"/>
              </a:rPr>
              <a:t>    </a:t>
            </a:r>
            <a:r>
              <a:rPr lang="ar-SA" sz="3600" b="1" dirty="0">
                <a:solidFill>
                  <a:schemeClr val="accent1"/>
                </a:solidFill>
                <a:effectLst/>
                <a:latin typeface="Arial" panose="020B0604020202020204" pitchFamily="34" charset="0"/>
                <a:ea typeface="Calibri" panose="020F0502020204030204" pitchFamily="34" charset="0"/>
                <a:cs typeface="PT Bold Heading" panose="02010400000000000000" pitchFamily="2" charset="-78"/>
              </a:rPr>
              <a:t>برنامج الخطة</a:t>
            </a:r>
            <a:r>
              <a:rPr lang="ar-LY" sz="3600" b="1" dirty="0">
                <a:solidFill>
                  <a:schemeClr val="accent1"/>
                </a:solidFill>
                <a:effectLst/>
                <a:latin typeface="Arial" panose="020B0604020202020204" pitchFamily="34" charset="0"/>
                <a:ea typeface="Calibri" panose="020F0502020204030204" pitchFamily="34" charset="0"/>
                <a:cs typeface="PT Bold Heading" panose="02010400000000000000" pitchFamily="2" charset="-78"/>
              </a:rPr>
              <a:t> </a:t>
            </a:r>
            <a:endParaRPr lang="en-GB" sz="3600" dirty="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p>
            <a:pPr marL="457200" algn="ctr" rtl="1">
              <a:lnSpc>
                <a:spcPct val="200000"/>
              </a:lnSpc>
              <a:spcBef>
                <a:spcPts val="500"/>
              </a:spcBef>
              <a:spcAft>
                <a:spcPts val="500"/>
              </a:spcAft>
            </a:pPr>
            <a:r>
              <a:rPr lang="ar-LY" sz="3600" dirty="0">
                <a:solidFill>
                  <a:schemeClr val="accent1"/>
                </a:solidFill>
                <a:effectLst/>
                <a:latin typeface="Arial" panose="020B0604020202020204" pitchFamily="34" charset="0"/>
                <a:ea typeface="Calibri" panose="020F0502020204030204" pitchFamily="34" charset="0"/>
                <a:cs typeface="PT Bold Heading" panose="02010400000000000000" pitchFamily="2" charset="-78"/>
              </a:rPr>
              <a:t>  </a:t>
            </a:r>
            <a:r>
              <a:rPr lang="ar-SA" sz="3600" dirty="0">
                <a:solidFill>
                  <a:schemeClr val="accent1"/>
                </a:solidFill>
                <a:effectLst/>
                <a:latin typeface="Arial" panose="020B0604020202020204" pitchFamily="34" charset="0"/>
                <a:ea typeface="Calibri" panose="020F0502020204030204" pitchFamily="34" charset="0"/>
                <a:cs typeface="PT Bold Heading" panose="02010400000000000000" pitchFamily="2" charset="-78"/>
              </a:rPr>
              <a:t>دعم الإبداع و التميز .</a:t>
            </a:r>
            <a:endParaRPr lang="en-GB" sz="3600" dirty="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p>
            <a:pPr marL="457200" algn="ctr" rtl="1">
              <a:lnSpc>
                <a:spcPct val="200000"/>
              </a:lnSpc>
              <a:spcBef>
                <a:spcPts val="500"/>
              </a:spcBef>
              <a:spcAft>
                <a:spcPts val="500"/>
              </a:spcAft>
            </a:pPr>
            <a:r>
              <a:rPr lang="ar-SA" sz="3600" dirty="0">
                <a:solidFill>
                  <a:schemeClr val="accent1"/>
                </a:solidFill>
                <a:effectLst/>
                <a:latin typeface="Arial" panose="020B0604020202020204" pitchFamily="34" charset="0"/>
                <a:ea typeface="Calibri" panose="020F0502020204030204" pitchFamily="34" charset="0"/>
                <a:cs typeface="PT Bold Heading" panose="02010400000000000000" pitchFamily="2" charset="-78"/>
              </a:rPr>
              <a:t>الأنشطة الثقافية و الشبابية</a:t>
            </a:r>
            <a:endParaRPr lang="en-GB" sz="3600" dirty="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p>
            <a:pPr marL="810260" algn="ctr" rtl="1">
              <a:lnSpc>
                <a:spcPct val="200000"/>
              </a:lnSpc>
              <a:spcBef>
                <a:spcPts val="500"/>
              </a:spcBef>
              <a:spcAft>
                <a:spcPts val="500"/>
              </a:spcAft>
            </a:pPr>
            <a:r>
              <a:rPr lang="ar-SA" sz="3600" dirty="0">
                <a:solidFill>
                  <a:schemeClr val="accent1"/>
                </a:solidFill>
                <a:effectLst/>
                <a:latin typeface="Arial" panose="020B0604020202020204" pitchFamily="34" charset="0"/>
                <a:ea typeface="Calibri" panose="020F0502020204030204" pitchFamily="34" charset="0"/>
                <a:cs typeface="PT Bold Heading" panose="02010400000000000000" pitchFamily="2" charset="-78"/>
              </a:rPr>
              <a:t>الإنتاج الثقافي الشامل</a:t>
            </a:r>
            <a:endParaRPr lang="en-GB" sz="3600" dirty="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 xmlns:p14="http://schemas.microsoft.com/office/powerpoint/2010/main" val="4035787699"/>
      </p:ext>
    </p:extLst>
  </p:cSld>
  <p:clrMapOvr>
    <a:masterClrMapping/>
  </p:clrMapOvr>
  <mc:AlternateContent xmlns:mc="http://schemas.openxmlformats.org/markup-compatibility/2006">
    <mc:Choice xmlns=""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 xmlns:a16="http://schemas.microsoft.com/office/drawing/2014/main" id="{2524DC3D-0FA8-B417-97E4-BF434E083466}"/>
              </a:ext>
            </a:extLst>
          </p:cNvPr>
          <p:cNvSpPr txBox="1"/>
          <p:nvPr/>
        </p:nvSpPr>
        <p:spPr>
          <a:xfrm>
            <a:off x="668991" y="925106"/>
            <a:ext cx="10854018" cy="5575885"/>
          </a:xfrm>
          <a:prstGeom prst="rect">
            <a:avLst/>
          </a:prstGeom>
          <a:noFill/>
        </p:spPr>
        <p:txBody>
          <a:bodyPr wrap="square">
            <a:spAutoFit/>
          </a:bodyPr>
          <a:lstStyle/>
          <a:p>
            <a:pPr marL="85725" algn="r" rtl="1">
              <a:lnSpc>
                <a:spcPct val="200000"/>
              </a:lnSpc>
              <a:spcBef>
                <a:spcPts val="500"/>
              </a:spcBef>
              <a:spcAft>
                <a:spcPts val="500"/>
              </a:spcAft>
            </a:pPr>
            <a:r>
              <a:rPr lang="ar-LY" sz="2400" b="1" u="sng"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ملامح </a:t>
            </a:r>
            <a:r>
              <a:rPr lang="ar-SA" sz="2400" b="1" u="sng"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الخطة </a:t>
            </a:r>
            <a:r>
              <a:rPr lang="ar-SA" sz="2400" b="1" u="sng" dirty="0">
                <a:solidFill>
                  <a:schemeClr val="accent1"/>
                </a:solidFill>
                <a:effectLst/>
                <a:latin typeface="Calibri" panose="020F0502020204030204" pitchFamily="34" charset="0"/>
                <a:ea typeface="Calibri" panose="020F0502020204030204" pitchFamily="34" charset="0"/>
                <a:cs typeface="Arial" panose="020B0604020202020204" pitchFamily="34" charset="0"/>
              </a:rPr>
              <a:t>الثقافية لوزارة الثقافة والتنمية المعرفية</a:t>
            </a:r>
            <a:endParaRPr lang="en-GB" sz="2400" b="1" dirty="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p>
            <a:pPr marL="457200" algn="just" rtl="1">
              <a:lnSpc>
                <a:spcPct val="150000"/>
              </a:lnSpc>
              <a:spcBef>
                <a:spcPts val="500"/>
              </a:spcBef>
              <a:spcAft>
                <a:spcPts val="500"/>
              </a:spcAft>
              <a:tabLst>
                <a:tab pos="1602105" algn="l"/>
              </a:tabLst>
            </a:pPr>
            <a:r>
              <a:rPr lang="ar-SA" sz="2000" b="1" dirty="0">
                <a:solidFill>
                  <a:schemeClr val="accent1"/>
                </a:solidFill>
                <a:effectLst/>
                <a:latin typeface="Calibri" panose="020F0502020204030204" pitchFamily="34" charset="0"/>
                <a:ea typeface="Calibri" panose="020F0502020204030204" pitchFamily="34" charset="0"/>
                <a:cs typeface="Arial" panose="020B0604020202020204" pitchFamily="34" charset="0"/>
              </a:rPr>
              <a:t>تنطلق</a:t>
            </a:r>
            <a:r>
              <a:rPr lang="ar-SA" sz="2000" b="1" dirty="0">
                <a:solidFill>
                  <a:schemeClr val="accent1"/>
                </a:solidFill>
                <a:latin typeface="Calibri" panose="020F0502020204030204" pitchFamily="34" charset="0"/>
                <a:ea typeface="Calibri" panose="020F0502020204030204" pitchFamily="34" charset="0"/>
                <a:cs typeface="Arial" panose="020B0604020202020204" pitchFamily="34" charset="0"/>
              </a:rPr>
              <a:t> الخطة الثقافية لوزارة الثقافة والتنمية المعرفية </a:t>
            </a:r>
            <a:r>
              <a:rPr lang="ar-SA" sz="2000" b="1"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وفق</a:t>
            </a:r>
            <a:r>
              <a:rPr lang="ar-LY" sz="2000" b="1"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 </a:t>
            </a:r>
            <a:r>
              <a:rPr lang="ar-SA" sz="2000" b="1"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جدول </a:t>
            </a:r>
            <a:r>
              <a:rPr lang="ar-SA" sz="2000" b="1" dirty="0">
                <a:solidFill>
                  <a:schemeClr val="accent1"/>
                </a:solidFill>
                <a:latin typeface="Calibri" panose="020F0502020204030204" pitchFamily="34" charset="0"/>
                <a:ea typeface="Calibri" panose="020F0502020204030204" pitchFamily="34" charset="0"/>
                <a:cs typeface="Arial" panose="020B0604020202020204" pitchFamily="34" charset="0"/>
              </a:rPr>
              <a:t>زمني محدد لإحياء الاعياد والمنسابات الوطنية والدولية والمهرجانات والبرامج السنوية المعتمدة والمستحدثة وذلك بالتنسيق بين الادارات والمكاتب وفق </a:t>
            </a:r>
            <a:r>
              <a:rPr lang="ar-SA" sz="2000" b="1" dirty="0" err="1" smtClean="0">
                <a:solidFill>
                  <a:schemeClr val="accent1"/>
                </a:solidFill>
                <a:latin typeface="Calibri" panose="020F0502020204030204" pitchFamily="34" charset="0"/>
                <a:ea typeface="Calibri" panose="020F0502020204030204" pitchFamily="34" charset="0"/>
                <a:cs typeface="Arial" panose="020B0604020202020204" pitchFamily="34" charset="0"/>
              </a:rPr>
              <a:t>معاي</a:t>
            </a:r>
            <a:r>
              <a:rPr lang="ar-LY" sz="2000" b="1"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ي</a:t>
            </a:r>
            <a:r>
              <a:rPr lang="ar-SA" sz="2000" b="1"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ر </a:t>
            </a:r>
            <a:r>
              <a:rPr lang="ar-SA" sz="2000" b="1" dirty="0">
                <a:solidFill>
                  <a:schemeClr val="accent1"/>
                </a:solidFill>
                <a:latin typeface="Calibri" panose="020F0502020204030204" pitchFamily="34" charset="0"/>
                <a:ea typeface="Calibri" panose="020F0502020204030204" pitchFamily="34" charset="0"/>
                <a:cs typeface="Arial" panose="020B0604020202020204" pitchFamily="34" charset="0"/>
              </a:rPr>
              <a:t>وجداول وذلك للمحافظة على الهوية الثقافية الليبية ونشرها والسعي </a:t>
            </a:r>
            <a:r>
              <a:rPr lang="ar-SA" sz="2000" b="1" dirty="0">
                <a:solidFill>
                  <a:schemeClr val="accent1"/>
                </a:solidFill>
                <a:effectLst/>
                <a:latin typeface="Calibri" panose="020F0502020204030204" pitchFamily="34" charset="0"/>
                <a:ea typeface="Calibri" panose="020F0502020204030204" pitchFamily="34" charset="0"/>
                <a:cs typeface="Arial" panose="020B0604020202020204" pitchFamily="34" charset="0"/>
              </a:rPr>
              <a:t> </a:t>
            </a:r>
            <a:r>
              <a:rPr lang="ar-SA" sz="2000" b="1"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المستمر </a:t>
            </a:r>
            <a:r>
              <a:rPr lang="ar-LY" sz="2000" b="1"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ل</a:t>
            </a:r>
            <a:r>
              <a:rPr lang="ar-SA" sz="2000" b="1"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تأصيل </a:t>
            </a:r>
            <a:r>
              <a:rPr lang="ar-SA" sz="2000" b="1" dirty="0">
                <a:solidFill>
                  <a:schemeClr val="accent1"/>
                </a:solidFill>
                <a:effectLst/>
                <a:latin typeface="Calibri" panose="020F0502020204030204" pitchFamily="34" charset="0"/>
                <a:ea typeface="Calibri" panose="020F0502020204030204" pitchFamily="34" charset="0"/>
                <a:cs typeface="Arial" panose="020B0604020202020204" pitchFamily="34" charset="0"/>
              </a:rPr>
              <a:t>مفهوم الانتماء  واحياء الايام الوطنية والاعتزاز بها  والمشاركة في الايام الثقافية </a:t>
            </a:r>
            <a:r>
              <a:rPr lang="ar-SA" sz="2000" b="1" dirty="0" err="1"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الدو</a:t>
            </a:r>
            <a:r>
              <a:rPr lang="ar-LY" sz="2000" b="1"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لي</a:t>
            </a:r>
            <a:r>
              <a:rPr lang="ar-SA" sz="2000" b="1"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ة </a:t>
            </a:r>
            <a:r>
              <a:rPr lang="ar-SA" sz="2000" b="1" dirty="0">
                <a:solidFill>
                  <a:schemeClr val="accent1"/>
                </a:solidFill>
                <a:effectLst/>
                <a:latin typeface="Calibri" panose="020F0502020204030204" pitchFamily="34" charset="0"/>
                <a:ea typeface="Calibri" panose="020F0502020204030204" pitchFamily="34" charset="0"/>
                <a:cs typeface="Arial" panose="020B0604020202020204" pitchFamily="34" charset="0"/>
              </a:rPr>
              <a:t>بإحياء الايام العالمية والاعياد الدولية والمهرجانات والمؤتمرات والندوات ذات الطابع الثقافي لأننا نعلم جيداً مدى حرص حكومة الوحدة الوطنية على سير العمل بشكل مميز لكافة القطاعات ودعمهم لجميع المبادرات التي تساهم في استقرار الوطن وما تشهده </a:t>
            </a:r>
            <a:r>
              <a:rPr lang="ar-SA" sz="2000" b="1"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بلا</a:t>
            </a:r>
            <a:r>
              <a:rPr lang="ar-LY" sz="2000" b="1"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د</a:t>
            </a:r>
            <a:r>
              <a:rPr lang="ar-SA" sz="2000" b="1" dirty="0" err="1"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نا</a:t>
            </a:r>
            <a:r>
              <a:rPr lang="ar-SA" sz="2000" b="1"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 </a:t>
            </a:r>
            <a:r>
              <a:rPr lang="ar-SA" sz="2000" b="1" dirty="0">
                <a:solidFill>
                  <a:schemeClr val="accent1"/>
                </a:solidFill>
                <a:effectLst/>
                <a:latin typeface="Calibri" panose="020F0502020204030204" pitchFamily="34" charset="0"/>
                <a:ea typeface="Calibri" panose="020F0502020204030204" pitchFamily="34" charset="0"/>
                <a:cs typeface="Arial" panose="020B0604020202020204" pitchFamily="34" charset="0"/>
              </a:rPr>
              <a:t>هذه الأيام من مشاريع ضخمة ساهمة في عودة الحياة وازدهارها تأمل </a:t>
            </a:r>
            <a:r>
              <a:rPr lang="ar-SA" sz="2000" b="1"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وزارة </a:t>
            </a:r>
            <a:r>
              <a:rPr lang="ar-SA" sz="2000" b="1" dirty="0">
                <a:solidFill>
                  <a:schemeClr val="accent1"/>
                </a:solidFill>
                <a:effectLst/>
                <a:latin typeface="Calibri" panose="020F0502020204030204" pitchFamily="34" charset="0"/>
                <a:ea typeface="Calibri" panose="020F0502020204030204" pitchFamily="34" charset="0"/>
                <a:cs typeface="Arial" panose="020B0604020202020204" pitchFamily="34" charset="0"/>
              </a:rPr>
              <a:t>الثقافة والتنمية المعرفية من الحكومة تخصيص ميزانية تلبي طموحات المرحلة المقبلة وهي مرحلة تهيئة المواطن لخوض الانتخابات ونشر مفهوم العدالة الوطنية وذلك </a:t>
            </a:r>
            <a:r>
              <a:rPr lang="ar-SA" sz="2000" b="1" dirty="0" err="1"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للتعر</a:t>
            </a:r>
            <a:r>
              <a:rPr lang="ar-LY" sz="2000" b="1"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ي</a:t>
            </a:r>
            <a:r>
              <a:rPr lang="ar-SA" sz="2000" b="1"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ف </a:t>
            </a:r>
            <a:r>
              <a:rPr lang="ar-SA" sz="2000" b="1" dirty="0" err="1">
                <a:solidFill>
                  <a:schemeClr val="accent1"/>
                </a:solidFill>
                <a:effectLst/>
                <a:latin typeface="Calibri" panose="020F0502020204030204" pitchFamily="34" charset="0"/>
                <a:ea typeface="Calibri" panose="020F0502020204030204" pitchFamily="34" charset="0"/>
                <a:cs typeface="Arial" panose="020B0604020202020204" pitchFamily="34" charset="0"/>
              </a:rPr>
              <a:t>بها</a:t>
            </a:r>
            <a:r>
              <a:rPr lang="ar-SA" sz="2000" b="1" dirty="0">
                <a:solidFill>
                  <a:schemeClr val="accent1"/>
                </a:solidFill>
                <a:effectLst/>
                <a:latin typeface="Calibri" panose="020F0502020204030204" pitchFamily="34" charset="0"/>
                <a:ea typeface="Calibri" panose="020F0502020204030204" pitchFamily="34" charset="0"/>
                <a:cs typeface="Arial" panose="020B0604020202020204" pitchFamily="34" charset="0"/>
              </a:rPr>
              <a:t> </a:t>
            </a:r>
            <a:r>
              <a:rPr lang="ar-SA" sz="2000" b="1"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بالندوات </a:t>
            </a:r>
            <a:r>
              <a:rPr lang="ar-SA" sz="2000" b="1" dirty="0">
                <a:solidFill>
                  <a:schemeClr val="accent1"/>
                </a:solidFill>
                <a:effectLst/>
                <a:latin typeface="Calibri" panose="020F0502020204030204" pitchFamily="34" charset="0"/>
                <a:ea typeface="Calibri" panose="020F0502020204030204" pitchFamily="34" charset="0"/>
                <a:cs typeface="Arial" panose="020B0604020202020204" pitchFamily="34" charset="0"/>
              </a:rPr>
              <a:t>والمؤتمرات للمساهمة في خلق بيئة تليق بهذا الحدث التاريخي ولاستكمال الاعمال الثقافية بشكل عام </a:t>
            </a:r>
            <a:r>
              <a:rPr lang="ar-SA" sz="2000" b="1"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نسعى </a:t>
            </a:r>
            <a:r>
              <a:rPr lang="ar-SA" sz="2000" b="1" dirty="0">
                <a:solidFill>
                  <a:schemeClr val="accent1"/>
                </a:solidFill>
                <a:effectLst/>
                <a:latin typeface="Calibri" panose="020F0502020204030204" pitchFamily="34" charset="0"/>
                <a:ea typeface="Calibri" panose="020F0502020204030204" pitchFamily="34" charset="0"/>
                <a:cs typeface="Arial" panose="020B0604020202020204" pitchFamily="34" charset="0"/>
              </a:rPr>
              <a:t>ايضاً لترسيخ مفهوم التعاون بين كافة القطاعات وذلك بدعم رئاسة </a:t>
            </a:r>
            <a:r>
              <a:rPr lang="ar-SA" sz="2000" b="1"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الوز</a:t>
            </a:r>
            <a:r>
              <a:rPr lang="ar-LY" sz="2000" b="1"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راء </a:t>
            </a:r>
            <a:r>
              <a:rPr lang="ar-SA" sz="2000" b="1"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من </a:t>
            </a:r>
            <a:r>
              <a:rPr lang="ar-SA" sz="2000" b="1" dirty="0">
                <a:solidFill>
                  <a:schemeClr val="accent1"/>
                </a:solidFill>
                <a:effectLst/>
                <a:latin typeface="Calibri" panose="020F0502020204030204" pitchFamily="34" charset="0"/>
                <a:ea typeface="Calibri" panose="020F0502020204030204" pitchFamily="34" charset="0"/>
                <a:cs typeface="Arial" panose="020B0604020202020204" pitchFamily="34" charset="0"/>
              </a:rPr>
              <a:t>خلال حث جميع القطاعات على التنسيق والعمل المشترك للنهوض بهذا الوطن العريق</a:t>
            </a:r>
            <a:r>
              <a:rPr lang="ar-SA" b="1" dirty="0">
                <a:solidFill>
                  <a:schemeClr val="accent1"/>
                </a:solidFill>
                <a:effectLst/>
                <a:latin typeface="Calibri" panose="020F0502020204030204" pitchFamily="34" charset="0"/>
                <a:ea typeface="Calibri" panose="020F0502020204030204" pitchFamily="34" charset="0"/>
                <a:cs typeface="Arial" panose="020B0604020202020204" pitchFamily="34" charset="0"/>
              </a:rPr>
              <a:t> </a:t>
            </a:r>
            <a:r>
              <a:rPr lang="ar-SA" sz="1400" b="1" dirty="0">
                <a:solidFill>
                  <a:schemeClr val="accent1"/>
                </a:solidFill>
                <a:effectLst/>
                <a:latin typeface="Calibri" panose="020F0502020204030204" pitchFamily="34" charset="0"/>
                <a:ea typeface="Calibri" panose="020F0502020204030204" pitchFamily="34" charset="0"/>
                <a:cs typeface="Arial" panose="020B0604020202020204" pitchFamily="34" charset="0"/>
              </a:rPr>
              <a:t>.</a:t>
            </a:r>
            <a:endParaRPr lang="en-GB" sz="1000" b="1" dirty="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 xmlns:p14="http://schemas.microsoft.com/office/powerpoint/2010/main" val="1182539247"/>
      </p:ext>
    </p:extLst>
  </p:cSld>
  <p:clrMapOvr>
    <a:masterClrMapping/>
  </p:clrMapOvr>
  <mc:AlternateContent xmlns:mc="http://schemas.openxmlformats.org/markup-compatibility/2006">
    <mc:Choice xmlns=""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lowchart: Connector 5">
            <a:extLst>
              <a:ext uri="{FF2B5EF4-FFF2-40B4-BE49-F238E27FC236}">
                <a16:creationId xmlns="" xmlns:a16="http://schemas.microsoft.com/office/drawing/2014/main" id="{31096115-4071-7880-AE4D-447F954A20DD}"/>
              </a:ext>
            </a:extLst>
          </p:cNvPr>
          <p:cNvSpPr/>
          <p:nvPr/>
        </p:nvSpPr>
        <p:spPr>
          <a:xfrm>
            <a:off x="965199" y="2881085"/>
            <a:ext cx="1785257" cy="1494971"/>
          </a:xfrm>
          <a:prstGeom prst="flowChartConnector">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ar-SA" sz="1800" b="1" dirty="0">
                <a:effectLst/>
                <a:ea typeface="Calibri" panose="020F0502020204030204" pitchFamily="34" charset="0"/>
                <a:cs typeface="Arial" panose="020B0604020202020204" pitchFamily="34" charset="0"/>
              </a:rPr>
              <a:t>المهرجانات و الاحتفالات </a:t>
            </a:r>
            <a:endParaRPr lang="en-GB" dirty="0"/>
          </a:p>
        </p:txBody>
      </p:sp>
      <p:grpSp>
        <p:nvGrpSpPr>
          <p:cNvPr id="23" name="Group 22">
            <a:extLst>
              <a:ext uri="{FF2B5EF4-FFF2-40B4-BE49-F238E27FC236}">
                <a16:creationId xmlns="" xmlns:a16="http://schemas.microsoft.com/office/drawing/2014/main" id="{E5702EC1-052E-D0BB-D9F6-7C8F628CC59C}"/>
              </a:ext>
            </a:extLst>
          </p:cNvPr>
          <p:cNvGrpSpPr/>
          <p:nvPr/>
        </p:nvGrpSpPr>
        <p:grpSpPr>
          <a:xfrm>
            <a:off x="2128157" y="150530"/>
            <a:ext cx="7848600" cy="6605870"/>
            <a:chOff x="2177143" y="192315"/>
            <a:chExt cx="7848600" cy="6605870"/>
          </a:xfrm>
        </p:grpSpPr>
        <p:sp>
          <p:nvSpPr>
            <p:cNvPr id="4" name="Flowchart: Connector 3">
              <a:extLst>
                <a:ext uri="{FF2B5EF4-FFF2-40B4-BE49-F238E27FC236}">
                  <a16:creationId xmlns="" xmlns:a16="http://schemas.microsoft.com/office/drawing/2014/main" id="{8C1FC885-F492-BE75-4F00-239B54AA1092}"/>
                </a:ext>
              </a:extLst>
            </p:cNvPr>
            <p:cNvSpPr/>
            <p:nvPr/>
          </p:nvSpPr>
          <p:spPr>
            <a:xfrm>
              <a:off x="6992258" y="740227"/>
              <a:ext cx="1926770" cy="1494971"/>
            </a:xfrm>
            <a:prstGeom prst="flowChartConnector">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ar-SA" sz="1800" b="1" dirty="0">
                  <a:effectLst/>
                  <a:ea typeface="Calibri" panose="020F0502020204030204" pitchFamily="34" charset="0"/>
                  <a:cs typeface="Arial" panose="020B0604020202020204" pitchFamily="34" charset="0"/>
                </a:rPr>
                <a:t>الجـوائــــــز</a:t>
              </a:r>
              <a:r>
                <a:rPr lang="ar-LY" sz="1800" b="1" dirty="0">
                  <a:effectLst/>
                  <a:ea typeface="Calibri" panose="020F0502020204030204" pitchFamily="34" charset="0"/>
                  <a:cs typeface="Arial" panose="020B0604020202020204" pitchFamily="34" charset="0"/>
                </a:rPr>
                <a:t> </a:t>
              </a:r>
              <a:r>
                <a:rPr lang="ar-SA" sz="1800" b="1" dirty="0">
                  <a:effectLst/>
                  <a:ea typeface="Calibri" panose="020F0502020204030204" pitchFamily="34" charset="0"/>
                  <a:cs typeface="Arial" panose="020B0604020202020204" pitchFamily="34" charset="0"/>
                </a:rPr>
                <a:t>الثقافية</a:t>
              </a:r>
              <a:endParaRPr lang="en-GB" dirty="0"/>
            </a:p>
          </p:txBody>
        </p:sp>
        <p:sp>
          <p:nvSpPr>
            <p:cNvPr id="5" name="Flowchart: Connector 4">
              <a:extLst>
                <a:ext uri="{FF2B5EF4-FFF2-40B4-BE49-F238E27FC236}">
                  <a16:creationId xmlns="" xmlns:a16="http://schemas.microsoft.com/office/drawing/2014/main" id="{FFB0EE5E-1E00-9C51-3949-BA052CE742A5}"/>
                </a:ext>
              </a:extLst>
            </p:cNvPr>
            <p:cNvSpPr/>
            <p:nvPr/>
          </p:nvSpPr>
          <p:spPr>
            <a:xfrm>
              <a:off x="8240486" y="2668815"/>
              <a:ext cx="1785257" cy="1494971"/>
            </a:xfrm>
            <a:prstGeom prst="flowChartConnector">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ar-SA" sz="1800" b="1">
                  <a:effectLst/>
                  <a:ea typeface="Calibri" panose="020F0502020204030204" pitchFamily="34" charset="0"/>
                  <a:cs typeface="Arial" panose="020B0604020202020204" pitchFamily="34" charset="0"/>
                </a:rPr>
                <a:t>المعــــــارض وورش العمل</a:t>
              </a:r>
              <a:endParaRPr lang="en-GB" b="1"/>
            </a:p>
          </p:txBody>
        </p:sp>
        <p:sp>
          <p:nvSpPr>
            <p:cNvPr id="7" name="Flowchart: Connector 6">
              <a:extLst>
                <a:ext uri="{FF2B5EF4-FFF2-40B4-BE49-F238E27FC236}">
                  <a16:creationId xmlns="" xmlns:a16="http://schemas.microsoft.com/office/drawing/2014/main" id="{9FE3CF32-BE20-706B-2DF7-26AD8EAFFDD6}"/>
                </a:ext>
              </a:extLst>
            </p:cNvPr>
            <p:cNvSpPr/>
            <p:nvPr/>
          </p:nvSpPr>
          <p:spPr>
            <a:xfrm>
              <a:off x="2385785" y="4807858"/>
              <a:ext cx="1785257" cy="1494971"/>
            </a:xfrm>
            <a:prstGeom prst="flowChartConnector">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ar-SA" sz="1800" b="1">
                  <a:effectLst/>
                  <a:ea typeface="Calibri" panose="020F0502020204030204" pitchFamily="34" charset="0"/>
                  <a:cs typeface="Arial" panose="020B0604020202020204" pitchFamily="34" charset="0"/>
                </a:rPr>
                <a:t>الأعياد والمناسبات الدولية </a:t>
              </a:r>
              <a:endParaRPr lang="en-GB"/>
            </a:p>
          </p:txBody>
        </p:sp>
        <p:sp>
          <p:nvSpPr>
            <p:cNvPr id="8" name="Flowchart: Connector 7">
              <a:extLst>
                <a:ext uri="{FF2B5EF4-FFF2-40B4-BE49-F238E27FC236}">
                  <a16:creationId xmlns="" xmlns:a16="http://schemas.microsoft.com/office/drawing/2014/main" id="{6094638B-7405-70C4-626D-D1466AA899A6}"/>
                </a:ext>
              </a:extLst>
            </p:cNvPr>
            <p:cNvSpPr/>
            <p:nvPr/>
          </p:nvSpPr>
          <p:spPr>
            <a:xfrm>
              <a:off x="2177143" y="711198"/>
              <a:ext cx="1886857" cy="1494971"/>
            </a:xfrm>
            <a:prstGeom prst="flowChartConnector">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ar-SA" sz="1800" b="1" dirty="0">
                  <a:effectLst/>
                  <a:ea typeface="Calibri" panose="020F0502020204030204" pitchFamily="34" charset="0"/>
                  <a:cs typeface="Arial" panose="020B0604020202020204" pitchFamily="34" charset="0"/>
                </a:rPr>
                <a:t>الندوات و المحاضرات العلمية </a:t>
              </a:r>
              <a:endParaRPr lang="en-GB" b="1" dirty="0"/>
            </a:p>
          </p:txBody>
        </p:sp>
        <p:sp>
          <p:nvSpPr>
            <p:cNvPr id="9" name="Flowchart: Connector 8">
              <a:extLst>
                <a:ext uri="{FF2B5EF4-FFF2-40B4-BE49-F238E27FC236}">
                  <a16:creationId xmlns="" xmlns:a16="http://schemas.microsoft.com/office/drawing/2014/main" id="{11C2D6B0-63BB-6E10-B88E-27A7A58CB597}"/>
                </a:ext>
              </a:extLst>
            </p:cNvPr>
            <p:cNvSpPr/>
            <p:nvPr/>
          </p:nvSpPr>
          <p:spPr>
            <a:xfrm>
              <a:off x="4996547" y="5303214"/>
              <a:ext cx="1785257" cy="1494971"/>
            </a:xfrm>
            <a:prstGeom prst="flowChartConnector">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ar-SA" sz="1800" b="1" dirty="0">
                  <a:effectLst/>
                  <a:ea typeface="Calibri" panose="020F0502020204030204" pitchFamily="34" charset="0"/>
                  <a:cs typeface="Arial" panose="020B0604020202020204" pitchFamily="34" charset="0"/>
                </a:rPr>
                <a:t>الأعياد و المناسبات الوطنية </a:t>
              </a:r>
              <a:endParaRPr lang="en-GB" dirty="0"/>
            </a:p>
          </p:txBody>
        </p:sp>
        <p:sp>
          <p:nvSpPr>
            <p:cNvPr id="10" name="Flowchart: Connector 9">
              <a:extLst>
                <a:ext uri="{FF2B5EF4-FFF2-40B4-BE49-F238E27FC236}">
                  <a16:creationId xmlns="" xmlns:a16="http://schemas.microsoft.com/office/drawing/2014/main" id="{6339A688-14A6-EC38-A06D-24499F6665C6}"/>
                </a:ext>
              </a:extLst>
            </p:cNvPr>
            <p:cNvSpPr/>
            <p:nvPr/>
          </p:nvSpPr>
          <p:spPr>
            <a:xfrm>
              <a:off x="4470400" y="192315"/>
              <a:ext cx="2181678" cy="1494971"/>
            </a:xfrm>
            <a:prstGeom prst="flowChartConnector">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rtl="1"/>
              <a:r>
                <a:rPr lang="ar-SA" sz="1800" b="1" dirty="0">
                  <a:effectLst/>
                  <a:ea typeface="Calibri" panose="020F0502020204030204" pitchFamily="34" charset="0"/>
                  <a:cs typeface="Arial" panose="020B0604020202020204" pitchFamily="34" charset="0"/>
                </a:rPr>
                <a:t>المؤتمرات والملتقيات الثقافية </a:t>
              </a:r>
              <a:endParaRPr lang="en-GB" b="1" dirty="0"/>
            </a:p>
          </p:txBody>
        </p:sp>
        <p:sp>
          <p:nvSpPr>
            <p:cNvPr id="11" name="Flowchart: Connector 10">
              <a:extLst>
                <a:ext uri="{FF2B5EF4-FFF2-40B4-BE49-F238E27FC236}">
                  <a16:creationId xmlns="" xmlns:a16="http://schemas.microsoft.com/office/drawing/2014/main" id="{B41B95EF-08F3-A755-77C4-F2232BA3EAC8}"/>
                </a:ext>
              </a:extLst>
            </p:cNvPr>
            <p:cNvSpPr/>
            <p:nvPr/>
          </p:nvSpPr>
          <p:spPr>
            <a:xfrm>
              <a:off x="7347858" y="4597403"/>
              <a:ext cx="1785257" cy="1494971"/>
            </a:xfrm>
            <a:prstGeom prst="flowChartConnector">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ar-SA" sz="1800" b="1">
                  <a:effectLst/>
                  <a:ea typeface="Calibri" panose="020F0502020204030204" pitchFamily="34" charset="0"/>
                  <a:cs typeface="Arial" panose="020B0604020202020204" pitchFamily="34" charset="0"/>
                </a:rPr>
                <a:t>المسابقـــــــات </a:t>
              </a:r>
              <a:endParaRPr lang="en-GB"/>
            </a:p>
          </p:txBody>
        </p:sp>
        <p:sp>
          <p:nvSpPr>
            <p:cNvPr id="12" name="Arrow: Right 11">
              <a:extLst>
                <a:ext uri="{FF2B5EF4-FFF2-40B4-BE49-F238E27FC236}">
                  <a16:creationId xmlns="" xmlns:a16="http://schemas.microsoft.com/office/drawing/2014/main" id="{291C1D8E-95A2-35C3-675B-8E19488907DA}"/>
                </a:ext>
              </a:extLst>
            </p:cNvPr>
            <p:cNvSpPr/>
            <p:nvPr/>
          </p:nvSpPr>
          <p:spPr>
            <a:xfrm rot="13961206">
              <a:off x="3553466" y="2044856"/>
              <a:ext cx="509109" cy="524855"/>
            </a:xfrm>
            <a:prstGeom prst="rightArrow">
              <a:avLst/>
            </a:prstGeom>
            <a:solidFill>
              <a:schemeClr val="accent3">
                <a:lumMod val="60000"/>
                <a:lumOff val="40000"/>
                <a:alpha val="86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Arrow: Right 12">
              <a:extLst>
                <a:ext uri="{FF2B5EF4-FFF2-40B4-BE49-F238E27FC236}">
                  <a16:creationId xmlns="" xmlns:a16="http://schemas.microsoft.com/office/drawing/2014/main" id="{DDB195AC-1068-6ADC-E9EA-3EE76C64316D}"/>
                </a:ext>
              </a:extLst>
            </p:cNvPr>
            <p:cNvSpPr/>
            <p:nvPr/>
          </p:nvSpPr>
          <p:spPr>
            <a:xfrm rot="10393079">
              <a:off x="2869644" y="3311713"/>
              <a:ext cx="509109" cy="524855"/>
            </a:xfrm>
            <a:prstGeom prst="rightArrow">
              <a:avLst/>
            </a:prstGeom>
            <a:solidFill>
              <a:schemeClr val="accent3">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Arrow: Right 13">
              <a:extLst>
                <a:ext uri="{FF2B5EF4-FFF2-40B4-BE49-F238E27FC236}">
                  <a16:creationId xmlns="" xmlns:a16="http://schemas.microsoft.com/office/drawing/2014/main" id="{555D7B5D-BD19-2BCE-BE8D-B3C8A0FA5F2A}"/>
                </a:ext>
              </a:extLst>
            </p:cNvPr>
            <p:cNvSpPr/>
            <p:nvPr/>
          </p:nvSpPr>
          <p:spPr>
            <a:xfrm rot="7626606">
              <a:off x="3698744" y="4435166"/>
              <a:ext cx="579301" cy="524855"/>
            </a:xfrm>
            <a:prstGeom prst="rightArrow">
              <a:avLst/>
            </a:prstGeom>
            <a:solidFill>
              <a:schemeClr val="accent3">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Arrow: Right 14">
              <a:extLst>
                <a:ext uri="{FF2B5EF4-FFF2-40B4-BE49-F238E27FC236}">
                  <a16:creationId xmlns="" xmlns:a16="http://schemas.microsoft.com/office/drawing/2014/main" id="{ABA51DAB-84A0-C056-E639-DB7B6D6C46B3}"/>
                </a:ext>
              </a:extLst>
            </p:cNvPr>
            <p:cNvSpPr/>
            <p:nvPr/>
          </p:nvSpPr>
          <p:spPr>
            <a:xfrm rot="5245763">
              <a:off x="5615305" y="4761753"/>
              <a:ext cx="509109" cy="524855"/>
            </a:xfrm>
            <a:prstGeom prst="rightArrow">
              <a:avLst/>
            </a:prstGeom>
            <a:solidFill>
              <a:schemeClr val="accent3">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Arrow: Right 15">
              <a:extLst>
                <a:ext uri="{FF2B5EF4-FFF2-40B4-BE49-F238E27FC236}">
                  <a16:creationId xmlns="" xmlns:a16="http://schemas.microsoft.com/office/drawing/2014/main" id="{0268A053-A6E2-A49E-9074-BD6E39FCD070}"/>
                </a:ext>
              </a:extLst>
            </p:cNvPr>
            <p:cNvSpPr/>
            <p:nvPr/>
          </p:nvSpPr>
          <p:spPr>
            <a:xfrm rot="2971482">
              <a:off x="7171640" y="4221486"/>
              <a:ext cx="671620" cy="524855"/>
            </a:xfrm>
            <a:prstGeom prst="rightArrow">
              <a:avLst/>
            </a:prstGeom>
            <a:solidFill>
              <a:schemeClr val="accent3">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Arrow: Right 16">
              <a:extLst>
                <a:ext uri="{FF2B5EF4-FFF2-40B4-BE49-F238E27FC236}">
                  <a16:creationId xmlns="" xmlns:a16="http://schemas.microsoft.com/office/drawing/2014/main" id="{BE12B355-1A1B-1638-F942-564E5DB488B3}"/>
                </a:ext>
              </a:extLst>
            </p:cNvPr>
            <p:cNvSpPr/>
            <p:nvPr/>
          </p:nvSpPr>
          <p:spPr>
            <a:xfrm rot="18275922">
              <a:off x="6955633" y="2033286"/>
              <a:ext cx="509109" cy="524855"/>
            </a:xfrm>
            <a:prstGeom prst="rightArrow">
              <a:avLst/>
            </a:prstGeom>
            <a:solidFill>
              <a:schemeClr val="accent3">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 name="Arrow: Right 17">
              <a:extLst>
                <a:ext uri="{FF2B5EF4-FFF2-40B4-BE49-F238E27FC236}">
                  <a16:creationId xmlns="" xmlns:a16="http://schemas.microsoft.com/office/drawing/2014/main" id="{333B5F14-9318-9151-BD16-914D053F2483}"/>
                </a:ext>
              </a:extLst>
            </p:cNvPr>
            <p:cNvSpPr/>
            <p:nvPr/>
          </p:nvSpPr>
          <p:spPr>
            <a:xfrm rot="16355322">
              <a:off x="5338645" y="1608176"/>
              <a:ext cx="443847" cy="512835"/>
            </a:xfrm>
            <a:prstGeom prst="rightArrow">
              <a:avLst/>
            </a:prstGeom>
            <a:solidFill>
              <a:schemeClr val="accent3">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Arrow: Right 18">
              <a:extLst>
                <a:ext uri="{FF2B5EF4-FFF2-40B4-BE49-F238E27FC236}">
                  <a16:creationId xmlns="" xmlns:a16="http://schemas.microsoft.com/office/drawing/2014/main" id="{CD6FC72B-CE17-70B3-3B18-53A2C9FCDBE9}"/>
                </a:ext>
              </a:extLst>
            </p:cNvPr>
            <p:cNvSpPr/>
            <p:nvPr/>
          </p:nvSpPr>
          <p:spPr>
            <a:xfrm rot="21283686">
              <a:off x="7701089" y="3135188"/>
              <a:ext cx="509109" cy="524855"/>
            </a:xfrm>
            <a:prstGeom prst="rightArrow">
              <a:avLst/>
            </a:prstGeom>
            <a:solidFill>
              <a:schemeClr val="accent3">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grpSp>
          <p:nvGrpSpPr>
            <p:cNvPr id="22" name="Group 21">
              <a:extLst>
                <a:ext uri="{FF2B5EF4-FFF2-40B4-BE49-F238E27FC236}">
                  <a16:creationId xmlns="" xmlns:a16="http://schemas.microsoft.com/office/drawing/2014/main" id="{9595352B-099E-9FC1-1791-230E68BDAB6D}"/>
                </a:ext>
              </a:extLst>
            </p:cNvPr>
            <p:cNvGrpSpPr/>
            <p:nvPr/>
          </p:nvGrpSpPr>
          <p:grpSpPr>
            <a:xfrm>
              <a:off x="3392714" y="2108199"/>
              <a:ext cx="4310743" cy="2670629"/>
              <a:chOff x="3392714" y="2108199"/>
              <a:chExt cx="4310743" cy="2670629"/>
            </a:xfrm>
          </p:grpSpPr>
          <p:sp>
            <p:nvSpPr>
              <p:cNvPr id="3" name="Flowchart: Connector 2">
                <a:extLst>
                  <a:ext uri="{FF2B5EF4-FFF2-40B4-BE49-F238E27FC236}">
                    <a16:creationId xmlns="" xmlns:a16="http://schemas.microsoft.com/office/drawing/2014/main" id="{36B1E3A7-C48E-C3F8-EF94-0F88E422AC39}"/>
                  </a:ext>
                </a:extLst>
              </p:cNvPr>
              <p:cNvSpPr/>
              <p:nvPr/>
            </p:nvSpPr>
            <p:spPr>
              <a:xfrm>
                <a:off x="3392714" y="2108199"/>
                <a:ext cx="4310743" cy="2670629"/>
              </a:xfrm>
              <a:prstGeom prst="flowChartConnector">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rtl="1"/>
                <a:endParaRPr lang="en-GB" dirty="0"/>
              </a:p>
            </p:txBody>
          </p:sp>
          <p:sp>
            <p:nvSpPr>
              <p:cNvPr id="20" name="TextBox 19">
                <a:extLst>
                  <a:ext uri="{FF2B5EF4-FFF2-40B4-BE49-F238E27FC236}">
                    <a16:creationId xmlns="" xmlns:a16="http://schemas.microsoft.com/office/drawing/2014/main" id="{14EAD833-81D9-ADE0-CDAB-7C8D8EE9D986}"/>
                  </a:ext>
                </a:extLst>
              </p:cNvPr>
              <p:cNvSpPr txBox="1"/>
              <p:nvPr/>
            </p:nvSpPr>
            <p:spPr>
              <a:xfrm>
                <a:off x="4217477" y="2888344"/>
                <a:ext cx="2564327" cy="923330"/>
              </a:xfrm>
              <a:prstGeom prst="rect">
                <a:avLst/>
              </a:prstGeom>
              <a:noFill/>
            </p:spPr>
            <p:txBody>
              <a:bodyPr wrap="square" rtlCol="0">
                <a:spAutoFit/>
              </a:bodyPr>
              <a:lstStyle/>
              <a:p>
                <a:pPr algn="ctr"/>
                <a:r>
                  <a:rPr lang="ar-LY" sz="1800" dirty="0">
                    <a:solidFill>
                      <a:schemeClr val="bg1"/>
                    </a:solidFill>
                    <a:effectLst/>
                    <a:latin typeface="Arial" panose="020B0604020202020204" pitchFamily="34" charset="0"/>
                    <a:ea typeface="Calibri" panose="020F0502020204030204" pitchFamily="34" charset="0"/>
                    <a:cs typeface="PT Bold Heading" panose="02010400000000000000" pitchFamily="2" charset="-78"/>
                  </a:rPr>
                  <a:t> </a:t>
                </a:r>
                <a:r>
                  <a:rPr lang="ar-SA" sz="1800" dirty="0">
                    <a:solidFill>
                      <a:schemeClr val="bg1"/>
                    </a:solidFill>
                    <a:effectLst/>
                    <a:latin typeface="Arial" panose="020B0604020202020204" pitchFamily="34" charset="0"/>
                    <a:ea typeface="Calibri" panose="020F0502020204030204" pitchFamily="34" charset="0"/>
                    <a:cs typeface="PT Bold Heading" panose="02010400000000000000" pitchFamily="2" charset="-78"/>
                  </a:rPr>
                  <a:t>دعم الإبداع و التميز </a:t>
                </a:r>
                <a:r>
                  <a:rPr lang="ar-LY" sz="1800" dirty="0">
                    <a:solidFill>
                      <a:schemeClr val="bg1"/>
                    </a:solidFill>
                    <a:effectLst/>
                    <a:latin typeface="Arial" panose="020B0604020202020204" pitchFamily="34" charset="0"/>
                    <a:ea typeface="Calibri" panose="020F0502020204030204" pitchFamily="34" charset="0"/>
                    <a:cs typeface="PT Bold Heading" panose="02010400000000000000" pitchFamily="2" charset="-78"/>
                  </a:rPr>
                  <a:t>  </a:t>
                </a:r>
                <a:r>
                  <a:rPr lang="ar-SA" sz="1800" dirty="0">
                    <a:solidFill>
                      <a:schemeClr val="bg1"/>
                    </a:solidFill>
                    <a:effectLst/>
                    <a:latin typeface="Arial" panose="020B0604020202020204" pitchFamily="34" charset="0"/>
                    <a:ea typeface="Calibri" panose="020F0502020204030204" pitchFamily="34" charset="0"/>
                    <a:cs typeface="PT Bold Heading" panose="02010400000000000000" pitchFamily="2" charset="-78"/>
                  </a:rPr>
                  <a:t>للأنشطة الثقافية و الشبابية</a:t>
                </a:r>
                <a:r>
                  <a:rPr lang="ar-LY" dirty="0">
                    <a:solidFill>
                      <a:schemeClr val="bg1"/>
                    </a:solidFill>
                    <a:latin typeface="Calibri" panose="020F0502020204030204" pitchFamily="34" charset="0"/>
                    <a:ea typeface="Calibri" panose="020F0502020204030204" pitchFamily="34" charset="0"/>
                    <a:cs typeface="Arial" panose="020B0604020202020204" pitchFamily="34" charset="0"/>
                  </a:rPr>
                  <a:t> </a:t>
                </a:r>
                <a:r>
                  <a:rPr lang="ar-LY" dirty="0" smtClean="0">
                    <a:solidFill>
                      <a:schemeClr val="bg1"/>
                    </a:solidFill>
                    <a:latin typeface="Calibri" panose="020F0502020204030204" pitchFamily="34" charset="0"/>
                    <a:ea typeface="Calibri" panose="020F0502020204030204" pitchFamily="34" charset="0"/>
                    <a:cs typeface="Arial" panose="020B0604020202020204" pitchFamily="34" charset="0"/>
                  </a:rPr>
                  <a:t> </a:t>
                </a:r>
                <a:r>
                  <a:rPr lang="ar-SA" sz="1800" dirty="0">
                    <a:solidFill>
                      <a:schemeClr val="bg1"/>
                    </a:solidFill>
                    <a:effectLst/>
                    <a:latin typeface="Arial" panose="020B0604020202020204" pitchFamily="34" charset="0"/>
                    <a:ea typeface="Calibri" panose="020F0502020204030204" pitchFamily="34" charset="0"/>
                    <a:cs typeface="PT Bold Heading" panose="02010400000000000000" pitchFamily="2" charset="-78"/>
                  </a:rPr>
                  <a:t>الإنتاج الثقافي الشامل</a:t>
                </a:r>
                <a:endParaRPr lang="en-GB" dirty="0">
                  <a:solidFill>
                    <a:schemeClr val="bg1"/>
                  </a:solidFill>
                </a:endParaRPr>
              </a:p>
            </p:txBody>
          </p:sp>
        </p:grpSp>
      </p:grpSp>
    </p:spTree>
    <p:extLst>
      <p:ext uri="{BB962C8B-B14F-4D97-AF65-F5344CB8AC3E}">
        <p14:creationId xmlns="" xmlns:p14="http://schemas.microsoft.com/office/powerpoint/2010/main" val="6240718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 xmlns:a16="http://schemas.microsoft.com/office/drawing/2014/main" id="{F5C1CBF9-E233-D258-6C83-7D7037B47680}"/>
              </a:ext>
            </a:extLst>
          </p:cNvPr>
          <p:cNvSpPr txBox="1"/>
          <p:nvPr/>
        </p:nvSpPr>
        <p:spPr>
          <a:xfrm>
            <a:off x="310583" y="1508091"/>
            <a:ext cx="9412941" cy="4293483"/>
          </a:xfrm>
          <a:prstGeom prst="rect">
            <a:avLst/>
          </a:prstGeom>
          <a:noFill/>
        </p:spPr>
        <p:txBody>
          <a:bodyPr wrap="square">
            <a:spAutoFit/>
          </a:bodyPr>
          <a:lstStyle/>
          <a:p>
            <a:pPr marL="355600" algn="r" rtl="1">
              <a:lnSpc>
                <a:spcPct val="200000"/>
              </a:lnSpc>
              <a:spcBef>
                <a:spcPts val="500"/>
              </a:spcBef>
              <a:spcAft>
                <a:spcPts val="500"/>
              </a:spcAft>
            </a:pPr>
            <a:r>
              <a:rPr lang="ar-SA" sz="2800" b="1" u="sng" dirty="0">
                <a:solidFill>
                  <a:schemeClr val="accent1"/>
                </a:solidFill>
                <a:effectLst/>
                <a:latin typeface="Calibri" panose="020F0502020204030204" pitchFamily="34" charset="0"/>
                <a:ea typeface="Calibri" panose="020F0502020204030204" pitchFamily="34" charset="0"/>
                <a:cs typeface="Arial" panose="020B0604020202020204" pitchFamily="34" charset="0"/>
              </a:rPr>
              <a:t>أولا ًالمؤتمرات و الملتقيات الثقافية :-</a:t>
            </a:r>
            <a:r>
              <a:rPr lang="ar-SA" sz="1800" b="1" u="sng" dirty="0">
                <a:solidFill>
                  <a:schemeClr val="accent1"/>
                </a:solidFill>
                <a:effectLst/>
                <a:latin typeface="Calibri" panose="020F0502020204030204" pitchFamily="34" charset="0"/>
                <a:ea typeface="Calibri" panose="020F0502020204030204" pitchFamily="34" charset="0"/>
                <a:cs typeface="Arial" panose="020B0604020202020204" pitchFamily="34" charset="0"/>
              </a:rPr>
              <a:t/>
            </a:r>
            <a:br>
              <a:rPr lang="ar-SA" sz="1800" b="1" u="sng" dirty="0">
                <a:solidFill>
                  <a:schemeClr val="accent1"/>
                </a:solidFill>
                <a:effectLst/>
                <a:latin typeface="Calibri" panose="020F0502020204030204" pitchFamily="34" charset="0"/>
                <a:ea typeface="Calibri" panose="020F0502020204030204" pitchFamily="34" charset="0"/>
                <a:cs typeface="Arial" panose="020B0604020202020204" pitchFamily="34" charset="0"/>
              </a:rPr>
            </a:br>
            <a:r>
              <a:rPr lang="ar-SA" sz="2400" b="1" dirty="0">
                <a:solidFill>
                  <a:schemeClr val="accent1"/>
                </a:solidFill>
                <a:effectLst/>
                <a:latin typeface="Calibri" panose="020F0502020204030204" pitchFamily="34" charset="0"/>
                <a:ea typeface="Calibri" panose="020F0502020204030204" pitchFamily="34" charset="0"/>
                <a:cs typeface="Arial" panose="020B0604020202020204" pitchFamily="34" charset="0"/>
              </a:rPr>
              <a:t>1- مؤتمر بعنوان الادب والنقد والترجمة </a:t>
            </a:r>
            <a:endParaRPr lang="en-GB" sz="2400" dirty="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p>
            <a:pPr marL="355600" algn="r" rtl="1">
              <a:lnSpc>
                <a:spcPct val="200000"/>
              </a:lnSpc>
              <a:spcBef>
                <a:spcPts val="500"/>
              </a:spcBef>
              <a:spcAft>
                <a:spcPts val="500"/>
              </a:spcAft>
            </a:pPr>
            <a:r>
              <a:rPr lang="ar-SA" sz="2400" b="1" dirty="0">
                <a:solidFill>
                  <a:schemeClr val="accent1"/>
                </a:solidFill>
                <a:effectLst/>
                <a:latin typeface="Calibri" panose="020F0502020204030204" pitchFamily="34" charset="0"/>
                <a:ea typeface="Calibri" panose="020F0502020204030204" pitchFamily="34" charset="0"/>
                <a:cs typeface="Arial" panose="020B0604020202020204" pitchFamily="34" charset="0"/>
              </a:rPr>
              <a:t>2</a:t>
            </a:r>
            <a:r>
              <a:rPr lang="ar-LY" sz="2400" b="1" dirty="0">
                <a:solidFill>
                  <a:schemeClr val="accent1"/>
                </a:solidFill>
                <a:effectLst/>
                <a:latin typeface="Calibri" panose="020F0502020204030204" pitchFamily="34" charset="0"/>
                <a:ea typeface="Calibri" panose="020F0502020204030204" pitchFamily="34" charset="0"/>
                <a:cs typeface="Arial" panose="020B0604020202020204" pitchFamily="34" charset="0"/>
              </a:rPr>
              <a:t> </a:t>
            </a:r>
            <a:r>
              <a:rPr lang="ar-SA" sz="2400" b="1" dirty="0">
                <a:solidFill>
                  <a:schemeClr val="accent1"/>
                </a:solidFill>
                <a:effectLst/>
                <a:latin typeface="Calibri" panose="020F0502020204030204" pitchFamily="34" charset="0"/>
                <a:ea typeface="Calibri" panose="020F0502020204030204" pitchFamily="34" charset="0"/>
                <a:cs typeface="Arial" panose="020B0604020202020204" pitchFamily="34" charset="0"/>
              </a:rPr>
              <a:t>- مؤتمر تحت عنوان المنتديات الثقافية ودورها في خلق </a:t>
            </a:r>
            <a:r>
              <a:rPr lang="ar-LY" sz="2400" b="1"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ثق</a:t>
            </a:r>
            <a:r>
              <a:rPr lang="ar-SA" sz="2400" b="1" dirty="0" err="1"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افة</a:t>
            </a:r>
            <a:r>
              <a:rPr lang="ar-SA" sz="2400" b="1"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 </a:t>
            </a:r>
            <a:r>
              <a:rPr lang="ar-SA" sz="2400" b="1" dirty="0">
                <a:solidFill>
                  <a:schemeClr val="accent1"/>
                </a:solidFill>
                <a:effectLst/>
                <a:latin typeface="Calibri" panose="020F0502020204030204" pitchFamily="34" charset="0"/>
                <a:ea typeface="Calibri" panose="020F0502020204030204" pitchFamily="34" charset="0"/>
                <a:cs typeface="Arial" panose="020B0604020202020204" pitchFamily="34" charset="0"/>
              </a:rPr>
              <a:t>التسامح وتقبل الاخر</a:t>
            </a:r>
            <a:endParaRPr lang="en-GB" sz="2400" dirty="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p>
            <a:pPr marL="355600" algn="r" rtl="1">
              <a:lnSpc>
                <a:spcPct val="200000"/>
              </a:lnSpc>
              <a:spcBef>
                <a:spcPts val="500"/>
              </a:spcBef>
              <a:spcAft>
                <a:spcPts val="500"/>
              </a:spcAft>
            </a:pPr>
            <a:r>
              <a:rPr lang="ar-SA" sz="2400" b="1" dirty="0">
                <a:solidFill>
                  <a:schemeClr val="accent1"/>
                </a:solidFill>
                <a:effectLst/>
                <a:latin typeface="Calibri" panose="020F0502020204030204" pitchFamily="34" charset="0"/>
                <a:ea typeface="Calibri" panose="020F0502020204030204" pitchFamily="34" charset="0"/>
                <a:cs typeface="Arial" panose="020B0604020202020204" pitchFamily="34" charset="0"/>
              </a:rPr>
              <a:t>3</a:t>
            </a:r>
            <a:r>
              <a:rPr lang="ar-LY" sz="2400" b="1" dirty="0">
                <a:solidFill>
                  <a:schemeClr val="accent1"/>
                </a:solidFill>
                <a:effectLst/>
                <a:latin typeface="Calibri" panose="020F0502020204030204" pitchFamily="34" charset="0"/>
                <a:ea typeface="Calibri" panose="020F0502020204030204" pitchFamily="34" charset="0"/>
                <a:cs typeface="Arial" panose="020B0604020202020204" pitchFamily="34" charset="0"/>
              </a:rPr>
              <a:t> </a:t>
            </a:r>
            <a:r>
              <a:rPr lang="ar-SA" sz="2400" b="1" dirty="0">
                <a:solidFill>
                  <a:schemeClr val="accent1"/>
                </a:solidFill>
                <a:effectLst/>
                <a:latin typeface="Calibri" panose="020F0502020204030204" pitchFamily="34" charset="0"/>
                <a:ea typeface="Calibri" panose="020F0502020204030204" pitchFamily="34" charset="0"/>
                <a:cs typeface="Arial" panose="020B0604020202020204" pitchFamily="34" charset="0"/>
              </a:rPr>
              <a:t>- </a:t>
            </a:r>
            <a:r>
              <a:rPr lang="ar-LY" sz="2400" b="1" dirty="0" err="1"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ال</a:t>
            </a:r>
            <a:r>
              <a:rPr lang="ar-SA" sz="2400" b="1"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ملتقى </a:t>
            </a:r>
            <a:r>
              <a:rPr lang="ar-SA" sz="2400" b="1" dirty="0">
                <a:solidFill>
                  <a:schemeClr val="accent1"/>
                </a:solidFill>
                <a:effectLst/>
                <a:latin typeface="Calibri" panose="020F0502020204030204" pitchFamily="34" charset="0"/>
                <a:ea typeface="Calibri" panose="020F0502020204030204" pitchFamily="34" charset="0"/>
                <a:cs typeface="Arial" panose="020B0604020202020204" pitchFamily="34" charset="0"/>
              </a:rPr>
              <a:t>الخامس </a:t>
            </a:r>
            <a:r>
              <a:rPr lang="ar-SA" sz="2400" b="1" dirty="0" err="1"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ل</a:t>
            </a:r>
            <a:r>
              <a:rPr lang="ar-LY" sz="2400" b="1" dirty="0" err="1"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لأد</a:t>
            </a:r>
            <a:r>
              <a:rPr lang="ar-SA" sz="2400" b="1"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باء </a:t>
            </a:r>
            <a:r>
              <a:rPr lang="ar-SA" sz="2400" b="1" dirty="0">
                <a:solidFill>
                  <a:schemeClr val="accent1"/>
                </a:solidFill>
                <a:effectLst/>
                <a:latin typeface="Calibri" panose="020F0502020204030204" pitchFamily="34" charset="0"/>
                <a:ea typeface="Calibri" panose="020F0502020204030204" pitchFamily="34" charset="0"/>
                <a:cs typeface="Arial" panose="020B0604020202020204" pitchFamily="34" charset="0"/>
              </a:rPr>
              <a:t>والفنانين والكتاب </a:t>
            </a:r>
            <a:r>
              <a:rPr lang="ar-SA" sz="2400" b="1"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بمدينة </a:t>
            </a:r>
            <a:r>
              <a:rPr lang="ar-SA" sz="2400" b="1" dirty="0">
                <a:solidFill>
                  <a:schemeClr val="accent1"/>
                </a:solidFill>
                <a:effectLst/>
                <a:latin typeface="Calibri" panose="020F0502020204030204" pitchFamily="34" charset="0"/>
                <a:ea typeface="Calibri" panose="020F0502020204030204" pitchFamily="34" charset="0"/>
                <a:cs typeface="Arial" panose="020B0604020202020204" pitchFamily="34" charset="0"/>
              </a:rPr>
              <a:t>طرابلس</a:t>
            </a:r>
            <a:endParaRPr lang="en-GB" sz="2400" dirty="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p>
            <a:pPr marL="355600" algn="r" rtl="1">
              <a:lnSpc>
                <a:spcPct val="200000"/>
              </a:lnSpc>
              <a:spcBef>
                <a:spcPts val="500"/>
              </a:spcBef>
              <a:spcAft>
                <a:spcPts val="500"/>
              </a:spcAft>
            </a:pPr>
            <a:r>
              <a:rPr lang="ar-SA" sz="2400" b="1" dirty="0">
                <a:solidFill>
                  <a:schemeClr val="accent1"/>
                </a:solidFill>
                <a:effectLst/>
                <a:latin typeface="Calibri" panose="020F0502020204030204" pitchFamily="34" charset="0"/>
                <a:ea typeface="Calibri" panose="020F0502020204030204" pitchFamily="34" charset="0"/>
                <a:cs typeface="Arial" panose="020B0604020202020204" pitchFamily="34" charset="0"/>
              </a:rPr>
              <a:t>4</a:t>
            </a:r>
            <a:r>
              <a:rPr lang="ar-LY" sz="2400" b="1" dirty="0">
                <a:solidFill>
                  <a:schemeClr val="accent1"/>
                </a:solidFill>
                <a:effectLst/>
                <a:latin typeface="Calibri" panose="020F0502020204030204" pitchFamily="34" charset="0"/>
                <a:ea typeface="Calibri" panose="020F0502020204030204" pitchFamily="34" charset="0"/>
                <a:cs typeface="Arial" panose="020B0604020202020204" pitchFamily="34" charset="0"/>
              </a:rPr>
              <a:t> </a:t>
            </a:r>
            <a:r>
              <a:rPr lang="ar-SA" sz="2400" b="1" dirty="0">
                <a:solidFill>
                  <a:schemeClr val="accent1"/>
                </a:solidFill>
                <a:effectLst/>
                <a:latin typeface="Calibri" panose="020F0502020204030204" pitchFamily="34" charset="0"/>
                <a:ea typeface="Calibri" panose="020F0502020204030204" pitchFamily="34" charset="0"/>
                <a:cs typeface="Arial" panose="020B0604020202020204" pitchFamily="34" charset="0"/>
              </a:rPr>
              <a:t>- الملتقى الثالث للمثقفين والمبدعين الشباب </a:t>
            </a:r>
            <a:endParaRPr lang="en-GB" sz="2400" dirty="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 xmlns:p14="http://schemas.microsoft.com/office/powerpoint/2010/main" val="3580573073"/>
      </p:ext>
    </p:extLst>
  </p:cSld>
  <p:clrMapOvr>
    <a:masterClrMapping/>
  </p:clrMapOvr>
  <mc:AlternateContent xmlns:mc="http://schemas.openxmlformats.org/markup-compatibility/2006">
    <mc:Choice xmlns=""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 xmlns:a16="http://schemas.microsoft.com/office/drawing/2014/main" id="{114ADA01-DA4E-A2DF-2964-9DA74574D9F8}"/>
              </a:ext>
            </a:extLst>
          </p:cNvPr>
          <p:cNvSpPr txBox="1"/>
          <p:nvPr/>
        </p:nvSpPr>
        <p:spPr>
          <a:xfrm>
            <a:off x="1008529" y="1157190"/>
            <a:ext cx="8686800" cy="5288627"/>
          </a:xfrm>
          <a:prstGeom prst="rect">
            <a:avLst/>
          </a:prstGeom>
          <a:noFill/>
        </p:spPr>
        <p:txBody>
          <a:bodyPr wrap="square">
            <a:spAutoFit/>
          </a:bodyPr>
          <a:lstStyle/>
          <a:p>
            <a:pPr marL="355600" algn="r" rtl="1">
              <a:lnSpc>
                <a:spcPct val="200000"/>
              </a:lnSpc>
              <a:spcBef>
                <a:spcPts val="500"/>
              </a:spcBef>
              <a:spcAft>
                <a:spcPts val="500"/>
              </a:spcAft>
            </a:pPr>
            <a:r>
              <a:rPr lang="ar-SA" sz="2800" b="1" u="sng" dirty="0">
                <a:solidFill>
                  <a:schemeClr val="accent1"/>
                </a:solidFill>
                <a:effectLst/>
                <a:latin typeface="Calibri" panose="020F0502020204030204" pitchFamily="34" charset="0"/>
                <a:ea typeface="Calibri" panose="020F0502020204030204" pitchFamily="34" charset="0"/>
                <a:cs typeface="Arial" panose="020B0604020202020204" pitchFamily="34" charset="0"/>
              </a:rPr>
              <a:t>ثانياً الندوات و المحاضرات العلمية :-</a:t>
            </a:r>
            <a:endParaRPr lang="en-GB" sz="2400" dirty="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p>
            <a:pPr marL="342900" lvl="0" indent="-342900" algn="r" rtl="1">
              <a:lnSpc>
                <a:spcPct val="200000"/>
              </a:lnSpc>
              <a:spcBef>
                <a:spcPts val="500"/>
              </a:spcBef>
              <a:spcAft>
                <a:spcPts val="500"/>
              </a:spcAft>
              <a:buFont typeface="+mj-lt"/>
              <a:buAutoNum type="arabicPeriod"/>
            </a:pPr>
            <a:r>
              <a:rPr lang="ar-SA" sz="2400" b="1" dirty="0">
                <a:solidFill>
                  <a:schemeClr val="accent1"/>
                </a:solidFill>
                <a:effectLst/>
                <a:latin typeface="Calibri" panose="020F0502020204030204" pitchFamily="34" charset="0"/>
                <a:ea typeface="Calibri" panose="020F0502020204030204" pitchFamily="34" charset="0"/>
                <a:cs typeface="Arial" panose="020B0604020202020204" pitchFamily="34" charset="0"/>
              </a:rPr>
              <a:t>ندوة </a:t>
            </a:r>
            <a:r>
              <a:rPr lang="ar-SA" sz="2400" b="1" dirty="0" err="1"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ل</a:t>
            </a:r>
            <a:r>
              <a:rPr lang="ar-LY" sz="2400" b="1"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ل</a:t>
            </a:r>
            <a:r>
              <a:rPr lang="ar-SA" sz="2400" b="1"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تعريف </a:t>
            </a:r>
            <a:r>
              <a:rPr lang="ar-SA" sz="2400" b="1" dirty="0">
                <a:solidFill>
                  <a:schemeClr val="accent1"/>
                </a:solidFill>
                <a:effectLst/>
                <a:latin typeface="Calibri" panose="020F0502020204030204" pitchFamily="34" charset="0"/>
                <a:ea typeface="Calibri" panose="020F0502020204030204" pitchFamily="34" charset="0"/>
                <a:cs typeface="Arial" panose="020B0604020202020204" pitchFamily="34" charset="0"/>
              </a:rPr>
              <a:t>بالملحقيات والمراكز الثقافية بالخارج</a:t>
            </a:r>
            <a:endParaRPr lang="en-GB" sz="2400" b="1" dirty="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p>
            <a:pPr marL="342900" lvl="0" indent="-342900" algn="r" rtl="1">
              <a:lnSpc>
                <a:spcPct val="200000"/>
              </a:lnSpc>
              <a:spcBef>
                <a:spcPts val="500"/>
              </a:spcBef>
              <a:spcAft>
                <a:spcPts val="500"/>
              </a:spcAft>
              <a:buFont typeface="+mj-lt"/>
              <a:buAutoNum type="arabicPeriod"/>
            </a:pPr>
            <a:r>
              <a:rPr lang="ar-SA" sz="2400" b="1" dirty="0">
                <a:solidFill>
                  <a:schemeClr val="accent1"/>
                </a:solidFill>
                <a:effectLst/>
                <a:latin typeface="Calibri" panose="020F0502020204030204" pitchFamily="34" charset="0"/>
                <a:ea typeface="Calibri" panose="020F0502020204030204" pitchFamily="34" charset="0"/>
                <a:cs typeface="Arial" panose="020B0604020202020204" pitchFamily="34" charset="0"/>
              </a:rPr>
              <a:t>ملتقى الابداع الوطني طرابلس</a:t>
            </a:r>
            <a:endParaRPr lang="en-GB" sz="2400" b="1" dirty="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p>
            <a:pPr marL="342900" lvl="0" indent="-342900" algn="r" rtl="1">
              <a:lnSpc>
                <a:spcPct val="200000"/>
              </a:lnSpc>
              <a:spcBef>
                <a:spcPts val="500"/>
              </a:spcBef>
              <a:spcAft>
                <a:spcPts val="500"/>
              </a:spcAft>
              <a:buFont typeface="+mj-lt"/>
              <a:buAutoNum type="arabicPeriod"/>
            </a:pPr>
            <a:r>
              <a:rPr lang="ar-SA" sz="2400" b="1" dirty="0">
                <a:solidFill>
                  <a:schemeClr val="accent1"/>
                </a:solidFill>
                <a:effectLst/>
                <a:latin typeface="Calibri" panose="020F0502020204030204" pitchFamily="34" charset="0"/>
                <a:ea typeface="Calibri" panose="020F0502020204030204" pitchFamily="34" charset="0"/>
                <a:cs typeface="Arial" panose="020B0604020202020204" pitchFamily="34" charset="0"/>
              </a:rPr>
              <a:t>ندوة تحت عنوان التطرف وأزمة </a:t>
            </a:r>
            <a:r>
              <a:rPr lang="ar-SA" sz="2400" b="1" dirty="0" err="1"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الوع</a:t>
            </a:r>
            <a:r>
              <a:rPr lang="ar-LY" sz="2400" b="1"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ي </a:t>
            </a:r>
            <a:r>
              <a:rPr lang="ar-SA" sz="2400" b="1" dirty="0">
                <a:solidFill>
                  <a:schemeClr val="accent1"/>
                </a:solidFill>
                <a:effectLst/>
                <a:latin typeface="Calibri" panose="020F0502020204030204" pitchFamily="34" charset="0"/>
                <a:ea typeface="Calibri" panose="020F0502020204030204" pitchFamily="34" charset="0"/>
                <a:cs typeface="Arial" panose="020B0604020202020204" pitchFamily="34" charset="0"/>
              </a:rPr>
              <a:t>الفكري</a:t>
            </a:r>
            <a:endParaRPr lang="en-GB" sz="2400" b="1" dirty="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p>
            <a:pPr marL="342900" lvl="0" indent="-342900" algn="r" rtl="1">
              <a:lnSpc>
                <a:spcPct val="200000"/>
              </a:lnSpc>
              <a:spcBef>
                <a:spcPts val="500"/>
              </a:spcBef>
              <a:spcAft>
                <a:spcPts val="500"/>
              </a:spcAft>
              <a:buFont typeface="+mj-lt"/>
              <a:buAutoNum type="arabicPeriod"/>
            </a:pPr>
            <a:r>
              <a:rPr lang="ar-SA" sz="2400" b="1" dirty="0">
                <a:solidFill>
                  <a:schemeClr val="accent1"/>
                </a:solidFill>
                <a:effectLst/>
                <a:latin typeface="Calibri" panose="020F0502020204030204" pitchFamily="34" charset="0"/>
                <a:ea typeface="Calibri" panose="020F0502020204030204" pitchFamily="34" charset="0"/>
                <a:cs typeface="Arial" panose="020B0604020202020204" pitchFamily="34" charset="0"/>
              </a:rPr>
              <a:t>ندوة بعنوان مخاطر المواقع الالكترونية على شريحة الأطفال</a:t>
            </a:r>
            <a:endParaRPr lang="en-GB" sz="2400" b="1" dirty="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p>
            <a:pPr marL="342900" lvl="0" indent="-342900" algn="r" rtl="1">
              <a:lnSpc>
                <a:spcPct val="200000"/>
              </a:lnSpc>
              <a:spcBef>
                <a:spcPts val="500"/>
              </a:spcBef>
              <a:spcAft>
                <a:spcPts val="500"/>
              </a:spcAft>
              <a:buFont typeface="+mj-lt"/>
              <a:buAutoNum type="arabicPeriod"/>
            </a:pPr>
            <a:r>
              <a:rPr lang="ar-SA" sz="2400" b="1" dirty="0">
                <a:solidFill>
                  <a:schemeClr val="accent1"/>
                </a:solidFill>
                <a:effectLst/>
                <a:latin typeface="Calibri" panose="020F0502020204030204" pitchFamily="34" charset="0"/>
                <a:ea typeface="Calibri" panose="020F0502020204030204" pitchFamily="34" charset="0"/>
                <a:cs typeface="Arial" panose="020B0604020202020204" pitchFamily="34" charset="0"/>
              </a:rPr>
              <a:t>لغة الإشارة وحقوق الصم </a:t>
            </a:r>
            <a:r>
              <a:rPr lang="ar-SA" sz="2400" b="1" dirty="0" err="1"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والب</a:t>
            </a:r>
            <a:r>
              <a:rPr lang="ar-LY" sz="2400" b="1"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ك</a:t>
            </a:r>
            <a:r>
              <a:rPr lang="ar-SA" sz="2400" b="1"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م</a:t>
            </a:r>
            <a:endParaRPr lang="en-GB" sz="2400" b="1" dirty="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 xmlns:p14="http://schemas.microsoft.com/office/powerpoint/2010/main" val="3706306898"/>
      </p:ext>
    </p:extLst>
  </p:cSld>
  <p:clrMapOvr>
    <a:masterClrMapping/>
  </p:clrMapOvr>
  <mc:AlternateContent xmlns:mc="http://schemas.openxmlformats.org/markup-compatibility/2006">
    <mc:Choice xmlns=""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 xmlns:a16="http://schemas.microsoft.com/office/drawing/2014/main" id="{2E2A5BC5-5D09-6608-E43B-D5E925EFED37}"/>
              </a:ext>
            </a:extLst>
          </p:cNvPr>
          <p:cNvSpPr txBox="1"/>
          <p:nvPr/>
        </p:nvSpPr>
        <p:spPr>
          <a:xfrm>
            <a:off x="2231714" y="2243243"/>
            <a:ext cx="6484584" cy="1330108"/>
          </a:xfrm>
          <a:prstGeom prst="rect">
            <a:avLst/>
          </a:prstGeom>
          <a:noFill/>
        </p:spPr>
        <p:txBody>
          <a:bodyPr wrap="square">
            <a:spAutoFit/>
          </a:bodyPr>
          <a:lstStyle/>
          <a:p>
            <a:pPr algn="ctr">
              <a:lnSpc>
                <a:spcPct val="150000"/>
              </a:lnSpc>
            </a:pPr>
            <a:r>
              <a:rPr lang="ar-SA" sz="2800" b="1" dirty="0">
                <a:solidFill>
                  <a:schemeClr val="accent1"/>
                </a:solidFill>
                <a:latin typeface="Arial" panose="020B0604020202020204" pitchFamily="34" charset="0"/>
                <a:ea typeface="Calibri" panose="020F0502020204030204" pitchFamily="34" charset="0"/>
                <a:cs typeface="PT Bold Heading" panose="02010400000000000000" pitchFamily="2" charset="-78"/>
              </a:rPr>
              <a:t>الخـطـــة الاستراتيجيــة لــــوزارة الـثقافـة </a:t>
            </a:r>
            <a:r>
              <a:rPr lang="ar-SA" sz="2800" b="1" dirty="0" smtClean="0">
                <a:solidFill>
                  <a:schemeClr val="accent1"/>
                </a:solidFill>
                <a:latin typeface="Arial" panose="020B0604020202020204" pitchFamily="34" charset="0"/>
                <a:ea typeface="Calibri" panose="020F0502020204030204" pitchFamily="34" charset="0"/>
                <a:cs typeface="PT Bold Heading" panose="02010400000000000000" pitchFamily="2" charset="-78"/>
              </a:rPr>
              <a:t>والـتـنـمية </a:t>
            </a:r>
            <a:r>
              <a:rPr lang="ar-SA" sz="2800" b="1" dirty="0">
                <a:solidFill>
                  <a:schemeClr val="accent1"/>
                </a:solidFill>
                <a:latin typeface="Arial" panose="020B0604020202020204" pitchFamily="34" charset="0"/>
                <a:ea typeface="Calibri" panose="020F0502020204030204" pitchFamily="34" charset="0"/>
                <a:cs typeface="PT Bold Heading" panose="02010400000000000000" pitchFamily="2" charset="-78"/>
              </a:rPr>
              <a:t>المعرفيــة لــــعــام 2024</a:t>
            </a:r>
            <a:r>
              <a:rPr lang="ar-LY" sz="2800" b="1" dirty="0">
                <a:solidFill>
                  <a:schemeClr val="accent1"/>
                </a:solidFill>
                <a:latin typeface="Arial" panose="020B0604020202020204" pitchFamily="34" charset="0"/>
                <a:ea typeface="Calibri" panose="020F0502020204030204" pitchFamily="34" charset="0"/>
                <a:cs typeface="PT Bold Heading" panose="02010400000000000000" pitchFamily="2" charset="-78"/>
              </a:rPr>
              <a:t> </a:t>
            </a:r>
            <a:r>
              <a:rPr lang="ar-SA" sz="2800" b="1" dirty="0">
                <a:solidFill>
                  <a:schemeClr val="accent1"/>
                </a:solidFill>
                <a:latin typeface="Arial" panose="020B0604020202020204" pitchFamily="34" charset="0"/>
                <a:ea typeface="Calibri" panose="020F0502020204030204" pitchFamily="34" charset="0"/>
                <a:cs typeface="PT Bold Heading" panose="02010400000000000000" pitchFamily="2" charset="-78"/>
              </a:rPr>
              <a:t>م</a:t>
            </a:r>
            <a:endParaRPr lang="en-GB" sz="2800" b="1" dirty="0">
              <a:solidFill>
                <a:schemeClr val="accent1"/>
              </a:solidFill>
              <a:latin typeface="Arial" panose="020B0604020202020204" pitchFamily="34" charset="0"/>
              <a:ea typeface="Calibri" panose="020F0502020204030204" pitchFamily="34" charset="0"/>
              <a:cs typeface="PT Bold Heading" panose="02010400000000000000" pitchFamily="2" charset="-78"/>
            </a:endParaRPr>
          </a:p>
        </p:txBody>
      </p:sp>
      <p:sp>
        <p:nvSpPr>
          <p:cNvPr id="4" name="TextBox 3">
            <a:extLst>
              <a:ext uri="{FF2B5EF4-FFF2-40B4-BE49-F238E27FC236}">
                <a16:creationId xmlns="" xmlns:a16="http://schemas.microsoft.com/office/drawing/2014/main" id="{D4A3A74A-26D0-F26D-94A0-0C23A3933456}"/>
              </a:ext>
            </a:extLst>
          </p:cNvPr>
          <p:cNvSpPr txBox="1"/>
          <p:nvPr/>
        </p:nvSpPr>
        <p:spPr>
          <a:xfrm>
            <a:off x="5224940" y="5194336"/>
            <a:ext cx="4168587" cy="1200329"/>
          </a:xfrm>
          <a:prstGeom prst="rect">
            <a:avLst/>
          </a:prstGeom>
          <a:noFill/>
        </p:spPr>
        <p:txBody>
          <a:bodyPr wrap="square">
            <a:spAutoFit/>
          </a:bodyPr>
          <a:lstStyle/>
          <a:p>
            <a:pPr algn="ctr"/>
            <a:r>
              <a:rPr lang="ar-LY" sz="2400" b="1" dirty="0">
                <a:solidFill>
                  <a:schemeClr val="accent1">
                    <a:lumMod val="75000"/>
                  </a:schemeClr>
                </a:solidFill>
                <a:effectLst/>
                <a:latin typeface="AGA Arabesque" panose="05010101010101010101" pitchFamily="2" charset="2"/>
                <a:ea typeface="Calibri" panose="020F0502020204030204" pitchFamily="34" charset="0"/>
                <a:cs typeface="AL-Mohanad Bold" pitchFamily="2" charset="-78"/>
              </a:rPr>
              <a:t>إعداد وتنفيذ:</a:t>
            </a:r>
          </a:p>
          <a:p>
            <a:pPr algn="ctr"/>
            <a:r>
              <a:rPr lang="ar-LY" sz="2400" b="1" dirty="0" smtClean="0">
                <a:solidFill>
                  <a:schemeClr val="accent1">
                    <a:lumMod val="75000"/>
                  </a:schemeClr>
                </a:solidFill>
                <a:effectLst/>
                <a:latin typeface="AGA Arabesque" panose="05010101010101010101" pitchFamily="2" charset="2"/>
                <a:ea typeface="Calibri" panose="020F0502020204030204" pitchFamily="34" charset="0"/>
                <a:cs typeface="AL-Mohanad Bold" pitchFamily="2" charset="-78"/>
              </a:rPr>
              <a:t>م. طارق محمد الرحيبي</a:t>
            </a:r>
          </a:p>
          <a:p>
            <a:pPr algn="ctr"/>
            <a:r>
              <a:rPr lang="ar-LY" sz="2400" b="1" dirty="0" smtClean="0">
                <a:solidFill>
                  <a:schemeClr val="accent1">
                    <a:lumMod val="75000"/>
                  </a:schemeClr>
                </a:solidFill>
                <a:latin typeface="AGA Arabesque" panose="05010101010101010101" pitchFamily="2" charset="2"/>
                <a:ea typeface="Calibri" panose="020F0502020204030204" pitchFamily="34" charset="0"/>
                <a:cs typeface="AL-Mohanad Bold" pitchFamily="2" charset="-78"/>
              </a:rPr>
              <a:t>أ. صالح محمد المرعوش </a:t>
            </a:r>
            <a:endParaRPr lang="en-GB" sz="1200" dirty="0">
              <a:solidFill>
                <a:schemeClr val="accent1">
                  <a:lumMod val="75000"/>
                </a:schemeClr>
              </a:solidFill>
              <a:effectLst/>
              <a:latin typeface="AGA Arabesque" panose="05010101010101010101" pitchFamily="2" charset="2"/>
              <a:ea typeface="Calibri" panose="020F0502020204030204" pitchFamily="34" charset="0"/>
              <a:cs typeface="AL-Mohanad Bold" pitchFamily="2" charset="-78"/>
            </a:endParaRPr>
          </a:p>
        </p:txBody>
      </p:sp>
      <p:sp>
        <p:nvSpPr>
          <p:cNvPr id="5" name="مربع نص 4"/>
          <p:cNvSpPr txBox="1"/>
          <p:nvPr/>
        </p:nvSpPr>
        <p:spPr>
          <a:xfrm>
            <a:off x="1815841" y="5325953"/>
            <a:ext cx="2826326" cy="830997"/>
          </a:xfrm>
          <a:prstGeom prst="rect">
            <a:avLst/>
          </a:prstGeom>
          <a:noFill/>
        </p:spPr>
        <p:txBody>
          <a:bodyPr wrap="square" rtlCol="0">
            <a:spAutoFit/>
          </a:bodyPr>
          <a:lstStyle/>
          <a:p>
            <a:pPr algn="r" rtl="1"/>
            <a:r>
              <a:rPr lang="ar-LY" sz="2400" b="1" dirty="0" smtClean="0">
                <a:solidFill>
                  <a:schemeClr val="accent1">
                    <a:lumMod val="75000"/>
                  </a:schemeClr>
                </a:solidFill>
                <a:latin typeface="AGA Arabesque" panose="05010101010101010101" pitchFamily="2" charset="2"/>
                <a:ea typeface="Calibri" panose="020F0502020204030204" pitchFamily="34" charset="0"/>
                <a:cs typeface="AL-Mohanad Bold" pitchFamily="2" charset="-78"/>
              </a:rPr>
              <a:t>       طباعة وتنسيق :</a:t>
            </a:r>
          </a:p>
          <a:p>
            <a:pPr algn="r" rtl="1"/>
            <a:r>
              <a:rPr lang="ar-LY" sz="2400" b="1" dirty="0" smtClean="0">
                <a:solidFill>
                  <a:schemeClr val="accent1">
                    <a:lumMod val="75000"/>
                  </a:schemeClr>
                </a:solidFill>
                <a:latin typeface="AGA Arabesque" panose="05010101010101010101" pitchFamily="2" charset="2"/>
                <a:ea typeface="Calibri" panose="020F0502020204030204" pitchFamily="34" charset="0"/>
                <a:cs typeface="AL-Mohanad Bold" pitchFamily="2" charset="-78"/>
              </a:rPr>
              <a:t>وعد عبداللطيف الشريف</a:t>
            </a:r>
            <a:endParaRPr lang="en-US" sz="2400" b="1" dirty="0" smtClean="0">
              <a:solidFill>
                <a:schemeClr val="accent1">
                  <a:lumMod val="75000"/>
                </a:schemeClr>
              </a:solidFill>
              <a:latin typeface="AGA Arabesque" panose="05010101010101010101" pitchFamily="2" charset="2"/>
              <a:ea typeface="Calibri" panose="020F0502020204030204" pitchFamily="34" charset="0"/>
              <a:cs typeface="AL-Mohanad Bold" pitchFamily="2" charset="-78"/>
            </a:endParaRPr>
          </a:p>
        </p:txBody>
      </p:sp>
      <p:sp>
        <p:nvSpPr>
          <p:cNvPr id="6" name="مربع نص 5"/>
          <p:cNvSpPr txBox="1"/>
          <p:nvPr/>
        </p:nvSpPr>
        <p:spPr>
          <a:xfrm>
            <a:off x="1728351" y="4174192"/>
            <a:ext cx="8418540" cy="400110"/>
          </a:xfrm>
          <a:prstGeom prst="rect">
            <a:avLst/>
          </a:prstGeom>
          <a:noFill/>
        </p:spPr>
        <p:txBody>
          <a:bodyPr wrap="square" rtlCol="0">
            <a:spAutoFit/>
          </a:bodyPr>
          <a:lstStyle/>
          <a:p>
            <a:r>
              <a:rPr lang="en-US" sz="2000" b="1" dirty="0" smtClean="0">
                <a:solidFill>
                  <a:schemeClr val="accent1"/>
                </a:solidFill>
                <a:ea typeface="Calibri" panose="020F0502020204030204" pitchFamily="34" charset="0"/>
                <a:cs typeface="Times New Roman" panose="02020603050405020304" pitchFamily="18" charset="0"/>
              </a:rPr>
              <a:t>ⴰⵍⵓⵓⵟⵂ ⴰⵍⴰⵙⵜⵔⴰⵜⵢⴶⵢⵂ ⵍⵓⵣⴰⵔⵜ ⴰⵍⵜⴾⴰⵊⵂ ⵓ ⴰⵍⵜⵏⵎⵢⵂ ⴰⵍⵎⵗⵔⵊⵢⵂ ⵍⵗⴰⵎ 2024ⵎ</a:t>
            </a:r>
            <a:endParaRPr lang="en-US" sz="2000" b="1" dirty="0">
              <a:solidFill>
                <a:schemeClr val="accent1"/>
              </a:solidFill>
              <a:ea typeface="Calibri" panose="020F0502020204030204" pitchFamily="34" charset="0"/>
              <a:cs typeface="Times New Roman" panose="02020603050405020304" pitchFamily="18" charset="0"/>
            </a:endParaRPr>
          </a:p>
        </p:txBody>
      </p:sp>
      <p:sp>
        <p:nvSpPr>
          <p:cNvPr id="7" name="مربع نص 6"/>
          <p:cNvSpPr txBox="1"/>
          <p:nvPr/>
        </p:nvSpPr>
        <p:spPr>
          <a:xfrm>
            <a:off x="1423019" y="3799105"/>
            <a:ext cx="8679626" cy="369332"/>
          </a:xfrm>
          <a:prstGeom prst="rect">
            <a:avLst/>
          </a:prstGeom>
          <a:noFill/>
        </p:spPr>
        <p:txBody>
          <a:bodyPr wrap="square" rtlCol="0">
            <a:spAutoFit/>
          </a:bodyPr>
          <a:lstStyle/>
          <a:p>
            <a:r>
              <a:rPr lang="en-US" b="1" dirty="0" smtClean="0">
                <a:solidFill>
                  <a:schemeClr val="accent1"/>
                </a:solidFill>
                <a:ea typeface="Calibri" panose="020F0502020204030204" pitchFamily="34" charset="0"/>
                <a:cs typeface="Times New Roman" panose="02020603050405020304" pitchFamily="18" charset="0"/>
              </a:rPr>
              <a:t>Tirigo îstiratiji wôzirego adagaa-ã yê hanadi-ĩ ndeyidii-ĩ yêe sagahanu 2024 a-ã</a:t>
            </a:r>
          </a:p>
        </p:txBody>
      </p:sp>
      <p:sp>
        <p:nvSpPr>
          <p:cNvPr id="11" name="مربع نص 10"/>
          <p:cNvSpPr txBox="1"/>
          <p:nvPr/>
        </p:nvSpPr>
        <p:spPr>
          <a:xfrm>
            <a:off x="2743200" y="811161"/>
            <a:ext cx="5397909" cy="954107"/>
          </a:xfrm>
          <a:prstGeom prst="rect">
            <a:avLst/>
          </a:prstGeom>
          <a:noFill/>
        </p:spPr>
        <p:txBody>
          <a:bodyPr wrap="square" rtlCol="0">
            <a:spAutoFit/>
          </a:bodyPr>
          <a:lstStyle/>
          <a:p>
            <a:pPr algn="ctr"/>
            <a:r>
              <a:rPr lang="ar-LY" sz="2800" b="1" dirty="0" smtClean="0">
                <a:solidFill>
                  <a:schemeClr val="accent1"/>
                </a:solidFill>
                <a:latin typeface="Arial" panose="020B0604020202020204" pitchFamily="34" charset="0"/>
                <a:ea typeface="Calibri" panose="020F0502020204030204" pitchFamily="34" charset="0"/>
                <a:cs typeface="PT Bold Heading" panose="02010400000000000000" pitchFamily="2" charset="-78"/>
              </a:rPr>
              <a:t>حكومة الوحدة الوطنية </a:t>
            </a:r>
            <a:r>
              <a:rPr lang="ar-LY" dirty="0" smtClean="0"/>
              <a:t/>
            </a:r>
            <a:br>
              <a:rPr lang="ar-LY" dirty="0" smtClean="0"/>
            </a:br>
            <a:r>
              <a:rPr lang="ar-LY" sz="2800" b="1" dirty="0" smtClean="0">
                <a:solidFill>
                  <a:schemeClr val="accent1"/>
                </a:solidFill>
                <a:latin typeface="Arial" panose="020B0604020202020204" pitchFamily="34" charset="0"/>
                <a:ea typeface="Calibri" panose="020F0502020204030204" pitchFamily="34" charset="0"/>
                <a:cs typeface="PT Bold Heading" panose="02010400000000000000" pitchFamily="2" charset="-78"/>
              </a:rPr>
              <a:t>وزارة الثقافة والتنمية المعرفية</a:t>
            </a:r>
            <a:r>
              <a:rPr lang="ar-LY" dirty="0" smtClean="0"/>
              <a:t> </a:t>
            </a:r>
            <a:endParaRPr lang="en-US" dirty="0"/>
          </a:p>
        </p:txBody>
      </p:sp>
      <p:sp>
        <p:nvSpPr>
          <p:cNvPr id="12" name="مربع نص 11"/>
          <p:cNvSpPr txBox="1"/>
          <p:nvPr/>
        </p:nvSpPr>
        <p:spPr>
          <a:xfrm>
            <a:off x="2315496" y="1799303"/>
            <a:ext cx="6518787" cy="523220"/>
          </a:xfrm>
          <a:prstGeom prst="rect">
            <a:avLst/>
          </a:prstGeom>
          <a:noFill/>
        </p:spPr>
        <p:txBody>
          <a:bodyPr wrap="square" rtlCol="0">
            <a:spAutoFit/>
          </a:bodyPr>
          <a:lstStyle/>
          <a:p>
            <a:r>
              <a:rPr lang="ar-LY" sz="2800" b="1" dirty="0" smtClean="0">
                <a:solidFill>
                  <a:schemeClr val="accent1"/>
                </a:solidFill>
                <a:latin typeface="Arial" panose="020B0604020202020204" pitchFamily="34" charset="0"/>
                <a:ea typeface="Calibri" panose="020F0502020204030204" pitchFamily="34" charset="0"/>
                <a:cs typeface="PT Bold Heading" panose="02010400000000000000" pitchFamily="2" charset="-78"/>
              </a:rPr>
              <a:t>مكتب التخطيط الإستراتيجي </a:t>
            </a:r>
            <a:r>
              <a:rPr lang="ar-LY" sz="2800" b="1" dirty="0" err="1" smtClean="0">
                <a:solidFill>
                  <a:schemeClr val="accent1"/>
                </a:solidFill>
                <a:latin typeface="Arial" panose="020B0604020202020204" pitchFamily="34" charset="0"/>
                <a:ea typeface="Calibri" panose="020F0502020204030204" pitchFamily="34" charset="0"/>
                <a:cs typeface="PT Bold Heading" panose="02010400000000000000" pitchFamily="2" charset="-78"/>
              </a:rPr>
              <a:t>و</a:t>
            </a:r>
            <a:r>
              <a:rPr lang="ar-LY" sz="2800" b="1" dirty="0" smtClean="0">
                <a:solidFill>
                  <a:schemeClr val="accent1"/>
                </a:solidFill>
                <a:latin typeface="Arial" panose="020B0604020202020204" pitchFamily="34" charset="0"/>
                <a:ea typeface="Calibri" panose="020F0502020204030204" pitchFamily="34" charset="0"/>
                <a:cs typeface="PT Bold Heading" panose="02010400000000000000" pitchFamily="2" charset="-78"/>
              </a:rPr>
              <a:t> التميز المؤسسي</a:t>
            </a:r>
            <a:endParaRPr lang="en-US" sz="2800" b="1" dirty="0" smtClean="0">
              <a:solidFill>
                <a:schemeClr val="accent1"/>
              </a:solidFill>
              <a:latin typeface="Arial" panose="020B0604020202020204" pitchFamily="34" charset="0"/>
              <a:ea typeface="Calibri" panose="020F0502020204030204" pitchFamily="34" charset="0"/>
              <a:cs typeface="PT Bold Heading" panose="02010400000000000000" pitchFamily="2" charset="-78"/>
            </a:endParaRPr>
          </a:p>
        </p:txBody>
      </p:sp>
      <p:sp>
        <p:nvSpPr>
          <p:cNvPr id="13" name="مربع نص 12"/>
          <p:cNvSpPr txBox="1"/>
          <p:nvPr/>
        </p:nvSpPr>
        <p:spPr>
          <a:xfrm>
            <a:off x="2138516" y="4616245"/>
            <a:ext cx="7595419" cy="369332"/>
          </a:xfrm>
          <a:prstGeom prst="rect">
            <a:avLst/>
          </a:prstGeom>
          <a:noFill/>
        </p:spPr>
        <p:txBody>
          <a:bodyPr wrap="square" rtlCol="0">
            <a:spAutoFit/>
          </a:bodyPr>
          <a:lstStyle/>
          <a:p>
            <a:r>
              <a:rPr lang="en-US" b="1" dirty="0" smtClean="0">
                <a:solidFill>
                  <a:schemeClr val="accent1"/>
                </a:solidFill>
                <a:ea typeface="Calibri" panose="020F0502020204030204" pitchFamily="34" charset="0"/>
                <a:cs typeface="Times New Roman" panose="02020603050405020304" pitchFamily="18" charset="0"/>
              </a:rPr>
              <a:t>Stratige plan  for ministry of culture and cognitive development</a:t>
            </a:r>
          </a:p>
        </p:txBody>
      </p:sp>
    </p:spTree>
    <p:extLst>
      <p:ext uri="{BB962C8B-B14F-4D97-AF65-F5344CB8AC3E}">
        <p14:creationId xmlns="" xmlns:p14="http://schemas.microsoft.com/office/powerpoint/2010/main" val="984102886"/>
      </p:ext>
    </p:extLst>
  </p:cSld>
  <p:clrMapOvr>
    <a:masterClrMapping/>
  </p:clrMapOvr>
  <mc:AlternateContent xmlns:mc="http://schemas.openxmlformats.org/markup-compatibility/2006">
    <mc:Choice xmlns="" xmlns:p15="http://schemas.microsoft.com/office/powerpoint/2012/main" Requires="p15">
      <p:transition xmlns:p14="http://schemas.microsoft.com/office/powerpoint/2010/main" spd="slow" p14:dur="6000">
        <p15:prstTrans prst="curtains"/>
      </p:transition>
    </mc:Choice>
    <mc:Fallback>
      <p:transition spd="slow">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1460090" y="884903"/>
            <a:ext cx="8023123" cy="5629746"/>
          </a:xfrm>
          <a:prstGeom prst="rect">
            <a:avLst/>
          </a:prstGeom>
          <a:noFill/>
        </p:spPr>
        <p:txBody>
          <a:bodyPr wrap="square" rtlCol="0">
            <a:spAutoFit/>
          </a:bodyPr>
          <a:lstStyle/>
          <a:p>
            <a:pPr marL="355600" algn="r" rtl="1">
              <a:lnSpc>
                <a:spcPct val="200000"/>
              </a:lnSpc>
              <a:spcBef>
                <a:spcPts val="500"/>
              </a:spcBef>
              <a:spcAft>
                <a:spcPts val="500"/>
              </a:spcAft>
            </a:pPr>
            <a:r>
              <a:rPr lang="ar-SA" sz="2800" b="1" u="sng" dirty="0" err="1" smtClean="0">
                <a:solidFill>
                  <a:schemeClr val="accent1"/>
                </a:solidFill>
                <a:latin typeface="Calibri" panose="020F0502020204030204" pitchFamily="34" charset="0"/>
                <a:ea typeface="Calibri" panose="020F0502020204030204" pitchFamily="34" charset="0"/>
                <a:cs typeface="Arial" panose="020B0604020202020204" pitchFamily="34" charset="0"/>
              </a:rPr>
              <a:t>ثا</a:t>
            </a:r>
            <a:r>
              <a:rPr lang="ar-LY" sz="2800" b="1" u="sng" dirty="0" err="1" smtClean="0">
                <a:solidFill>
                  <a:schemeClr val="accent1"/>
                </a:solidFill>
                <a:latin typeface="Calibri" panose="020F0502020204030204" pitchFamily="34" charset="0"/>
                <a:ea typeface="Calibri" panose="020F0502020204030204" pitchFamily="34" charset="0"/>
                <a:cs typeface="Arial" panose="020B0604020202020204" pitchFamily="34" charset="0"/>
              </a:rPr>
              <a:t>لثاً</a:t>
            </a:r>
            <a:r>
              <a:rPr lang="ar-SA" sz="2800" b="1" u="sng"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 الجـوائــــــزالثقافية:-</a:t>
            </a:r>
            <a:endParaRPr lang="en-GB" sz="2800" b="1" u="sng" dirty="0" smtClean="0">
              <a:solidFill>
                <a:schemeClr val="accent1"/>
              </a:solidFill>
              <a:latin typeface="Calibri" panose="020F0502020204030204" pitchFamily="34" charset="0"/>
              <a:ea typeface="Calibri" panose="020F0502020204030204" pitchFamily="34" charset="0"/>
              <a:cs typeface="Arial" panose="020B0604020202020204" pitchFamily="34" charset="0"/>
            </a:endParaRPr>
          </a:p>
          <a:p>
            <a:pPr marL="342900" indent="-342900" algn="r" rtl="1">
              <a:lnSpc>
                <a:spcPct val="200000"/>
              </a:lnSpc>
              <a:spcBef>
                <a:spcPts val="500"/>
              </a:spcBef>
              <a:spcAft>
                <a:spcPts val="500"/>
              </a:spcAft>
              <a:buFont typeface="+mj-lt"/>
              <a:buAutoNum type="arabicPeriod"/>
            </a:pPr>
            <a:r>
              <a:rPr lang="ar-SA" sz="2400" b="1"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جائزة المبدع الصغير</a:t>
            </a:r>
            <a:endParaRPr lang="en-US" sz="2400" b="1" dirty="0" smtClean="0">
              <a:solidFill>
                <a:schemeClr val="accent1"/>
              </a:solidFill>
              <a:latin typeface="Calibri" panose="020F0502020204030204" pitchFamily="34" charset="0"/>
              <a:ea typeface="Calibri" panose="020F0502020204030204" pitchFamily="34" charset="0"/>
              <a:cs typeface="Arial" panose="020B0604020202020204" pitchFamily="34" charset="0"/>
            </a:endParaRPr>
          </a:p>
          <a:p>
            <a:pPr marL="342900" indent="-342900" algn="r" rtl="1">
              <a:lnSpc>
                <a:spcPct val="200000"/>
              </a:lnSpc>
              <a:spcBef>
                <a:spcPts val="500"/>
              </a:spcBef>
              <a:spcAft>
                <a:spcPts val="500"/>
              </a:spcAft>
              <a:buFont typeface="+mj-lt"/>
              <a:buAutoNum type="arabicPeriod"/>
            </a:pPr>
            <a:r>
              <a:rPr lang="ar-SA" sz="2400" b="1"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جائزة ليبيا للعمل التطوعي </a:t>
            </a:r>
            <a:endParaRPr lang="en-US" sz="2400" b="1" dirty="0" smtClean="0">
              <a:solidFill>
                <a:schemeClr val="accent1"/>
              </a:solidFill>
              <a:latin typeface="Calibri" panose="020F0502020204030204" pitchFamily="34" charset="0"/>
              <a:ea typeface="Calibri" panose="020F0502020204030204" pitchFamily="34" charset="0"/>
              <a:cs typeface="Arial" panose="020B0604020202020204" pitchFamily="34" charset="0"/>
            </a:endParaRPr>
          </a:p>
          <a:p>
            <a:pPr marL="342900" indent="-342900" algn="r" rtl="1">
              <a:lnSpc>
                <a:spcPct val="200000"/>
              </a:lnSpc>
              <a:spcBef>
                <a:spcPts val="500"/>
              </a:spcBef>
              <a:spcAft>
                <a:spcPts val="500"/>
              </a:spcAft>
              <a:buFont typeface="+mj-lt"/>
              <a:buAutoNum type="arabicPeriod"/>
            </a:pPr>
            <a:r>
              <a:rPr lang="ar-SA" sz="2400" b="1"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جائزة شيشنق</a:t>
            </a:r>
            <a:endParaRPr lang="en-US" sz="2400" b="1" dirty="0" smtClean="0">
              <a:solidFill>
                <a:schemeClr val="accent1"/>
              </a:solidFill>
              <a:latin typeface="Calibri" panose="020F0502020204030204" pitchFamily="34" charset="0"/>
              <a:ea typeface="Calibri" panose="020F0502020204030204" pitchFamily="34" charset="0"/>
              <a:cs typeface="Arial" panose="020B0604020202020204" pitchFamily="34" charset="0"/>
            </a:endParaRPr>
          </a:p>
          <a:p>
            <a:pPr marL="342900" indent="-342900" algn="r" rtl="1">
              <a:lnSpc>
                <a:spcPct val="200000"/>
              </a:lnSpc>
              <a:spcBef>
                <a:spcPts val="500"/>
              </a:spcBef>
              <a:spcAft>
                <a:spcPts val="500"/>
              </a:spcAft>
              <a:buFont typeface="+mj-lt"/>
              <a:buAutoNum type="arabicPeriod"/>
            </a:pPr>
            <a:r>
              <a:rPr lang="ar-LY" sz="2400" b="1"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جائزة الدولة التقديرية </a:t>
            </a:r>
            <a:r>
              <a:rPr lang="ar-LY" sz="2400" b="1" dirty="0" err="1" smtClean="0">
                <a:solidFill>
                  <a:schemeClr val="accent1"/>
                </a:solidFill>
                <a:latin typeface="Calibri" panose="020F0502020204030204" pitchFamily="34" charset="0"/>
                <a:ea typeface="Calibri" panose="020F0502020204030204" pitchFamily="34" charset="0"/>
                <a:cs typeface="Arial" panose="020B0604020202020204" pitchFamily="34" charset="0"/>
              </a:rPr>
              <a:t>و</a:t>
            </a:r>
            <a:r>
              <a:rPr lang="ar-LY" sz="2400" b="1"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 التشجيعية </a:t>
            </a:r>
          </a:p>
          <a:p>
            <a:pPr marL="342900" indent="-342900" algn="r" rtl="1">
              <a:lnSpc>
                <a:spcPct val="200000"/>
              </a:lnSpc>
              <a:spcBef>
                <a:spcPts val="500"/>
              </a:spcBef>
              <a:spcAft>
                <a:spcPts val="500"/>
              </a:spcAft>
              <a:buFont typeface="+mj-lt"/>
              <a:buAutoNum type="arabicPeriod"/>
            </a:pPr>
            <a:r>
              <a:rPr lang="ar-LY" sz="2400" b="1"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جائزة يوم الموظف المثالي</a:t>
            </a:r>
            <a:endParaRPr lang="en-US" sz="2400" b="1" dirty="0" smtClean="0">
              <a:solidFill>
                <a:schemeClr val="accent1"/>
              </a:solidFill>
              <a:latin typeface="Calibri" panose="020F0502020204030204" pitchFamily="34" charset="0"/>
              <a:ea typeface="Calibri" panose="020F0502020204030204" pitchFamily="34" charset="0"/>
              <a:cs typeface="Arial" panose="020B0604020202020204" pitchFamily="34" charset="0"/>
            </a:endParaRPr>
          </a:p>
          <a:p>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1858296" y="235973"/>
            <a:ext cx="11076038" cy="6088846"/>
          </a:xfrm>
          <a:prstGeom prst="rect">
            <a:avLst/>
          </a:prstGeom>
          <a:noFill/>
        </p:spPr>
        <p:txBody>
          <a:bodyPr wrap="square" rtlCol="0">
            <a:spAutoFit/>
          </a:bodyPr>
          <a:lstStyle/>
          <a:p>
            <a:pPr algn="r" rtl="1">
              <a:lnSpc>
                <a:spcPct val="200000"/>
              </a:lnSpc>
              <a:spcBef>
                <a:spcPts val="500"/>
              </a:spcBef>
              <a:spcAft>
                <a:spcPts val="500"/>
              </a:spcAft>
            </a:pPr>
            <a:r>
              <a:rPr lang="ar-LY" sz="2800" b="1" u="sng"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رابعاً </a:t>
            </a:r>
            <a:r>
              <a:rPr lang="ar-SA" sz="2800" b="1" u="sng"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المعــــــارض وورش العمل:-</a:t>
            </a:r>
            <a:endParaRPr lang="ar-LY" sz="2800" b="1" u="sng" dirty="0" smtClean="0">
              <a:solidFill>
                <a:schemeClr val="accent1"/>
              </a:solidFill>
              <a:latin typeface="Calibri" panose="020F0502020204030204" pitchFamily="34" charset="0"/>
              <a:ea typeface="Calibri" panose="020F0502020204030204" pitchFamily="34" charset="0"/>
              <a:cs typeface="Arial" panose="020B0604020202020204" pitchFamily="34" charset="0"/>
            </a:endParaRPr>
          </a:p>
          <a:p>
            <a:pPr marL="514350" indent="-514350" algn="r" rtl="1">
              <a:spcBef>
                <a:spcPts val="500"/>
              </a:spcBef>
              <a:spcAft>
                <a:spcPts val="500"/>
              </a:spcAft>
              <a:buFont typeface="+mj-lt"/>
              <a:buAutoNum type="arabicPeriod"/>
            </a:pPr>
            <a:r>
              <a:rPr lang="ar-LY" sz="2200"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ا</a:t>
            </a:r>
            <a:r>
              <a:rPr lang="ar-SA" sz="2200"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لمعرض الوطني للكتاب (طرابلس)</a:t>
            </a:r>
            <a:endParaRPr lang="en-US" sz="2200" dirty="0" smtClean="0">
              <a:solidFill>
                <a:schemeClr val="accent1"/>
              </a:solidFill>
              <a:latin typeface="Calibri" panose="020F0502020204030204" pitchFamily="34" charset="0"/>
              <a:ea typeface="Calibri" panose="020F0502020204030204" pitchFamily="34" charset="0"/>
              <a:cs typeface="Arial" panose="020B0604020202020204" pitchFamily="34" charset="0"/>
            </a:endParaRPr>
          </a:p>
          <a:p>
            <a:pPr marL="457200" lvl="0" indent="-457200" algn="r" rtl="1">
              <a:spcBef>
                <a:spcPts val="500"/>
              </a:spcBef>
              <a:spcAft>
                <a:spcPts val="500"/>
              </a:spcAft>
              <a:buFont typeface="+mj-lt"/>
              <a:buAutoNum type="arabicPeriod"/>
            </a:pPr>
            <a:r>
              <a:rPr lang="ar-SA" sz="2200"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معرض الفنون التشكيلية ( بنغازي )</a:t>
            </a:r>
            <a:endParaRPr lang="en-US" sz="2200" dirty="0" smtClean="0">
              <a:solidFill>
                <a:schemeClr val="accent1"/>
              </a:solidFill>
              <a:latin typeface="Calibri" panose="020F0502020204030204" pitchFamily="34" charset="0"/>
              <a:ea typeface="Calibri" panose="020F0502020204030204" pitchFamily="34" charset="0"/>
              <a:cs typeface="Arial" panose="020B0604020202020204" pitchFamily="34" charset="0"/>
            </a:endParaRPr>
          </a:p>
          <a:p>
            <a:pPr marL="457200" lvl="0" indent="-457200" algn="r" rtl="1">
              <a:spcBef>
                <a:spcPts val="500"/>
              </a:spcBef>
              <a:spcAft>
                <a:spcPts val="500"/>
              </a:spcAft>
              <a:buFont typeface="+mj-lt"/>
              <a:buAutoNum type="arabicPeriod"/>
            </a:pPr>
            <a:r>
              <a:rPr lang="ar-SA" sz="2200"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 معرض الفنون التشكيلية والمشغولات اليدوية (طرابلس)</a:t>
            </a:r>
            <a:endParaRPr lang="ar-LY" sz="2200" dirty="0" smtClean="0">
              <a:solidFill>
                <a:schemeClr val="accent1"/>
              </a:solidFill>
              <a:latin typeface="Calibri" panose="020F0502020204030204" pitchFamily="34" charset="0"/>
              <a:ea typeface="Calibri" panose="020F0502020204030204" pitchFamily="34" charset="0"/>
              <a:cs typeface="Arial" panose="020B0604020202020204" pitchFamily="34" charset="0"/>
            </a:endParaRPr>
          </a:p>
          <a:p>
            <a:pPr marL="457200" lvl="0" indent="-457200" algn="r" rtl="1">
              <a:spcBef>
                <a:spcPts val="500"/>
              </a:spcBef>
              <a:spcAft>
                <a:spcPts val="500"/>
              </a:spcAft>
              <a:buFont typeface="+mj-lt"/>
              <a:buAutoNum type="arabicPeriod"/>
            </a:pPr>
            <a:r>
              <a:rPr lang="ar-SA" sz="2200"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معرض </a:t>
            </a:r>
            <a:r>
              <a:rPr lang="ar-SA" sz="2200" dirty="0" err="1" smtClean="0">
                <a:solidFill>
                  <a:schemeClr val="accent1"/>
                </a:solidFill>
                <a:latin typeface="Calibri" panose="020F0502020204030204" pitchFamily="34" charset="0"/>
                <a:ea typeface="Calibri" panose="020F0502020204030204" pitchFamily="34" charset="0"/>
                <a:cs typeface="Arial" panose="020B0604020202020204" pitchFamily="34" charset="0"/>
              </a:rPr>
              <a:t>الزنتان</a:t>
            </a:r>
            <a:r>
              <a:rPr lang="ar-SA" sz="2200"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 للكتاب (</a:t>
            </a:r>
            <a:r>
              <a:rPr lang="ar-SA" sz="2200" dirty="0" err="1" smtClean="0">
                <a:solidFill>
                  <a:schemeClr val="accent1"/>
                </a:solidFill>
                <a:latin typeface="Calibri" panose="020F0502020204030204" pitchFamily="34" charset="0"/>
                <a:ea typeface="Calibri" panose="020F0502020204030204" pitchFamily="34" charset="0"/>
                <a:cs typeface="Arial" panose="020B0604020202020204" pitchFamily="34" charset="0"/>
              </a:rPr>
              <a:t>الزنتان</a:t>
            </a:r>
            <a:r>
              <a:rPr lang="ar-SA" sz="2200"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a:t>
            </a:r>
            <a:endParaRPr lang="ar-LY" sz="2200" dirty="0" smtClean="0">
              <a:solidFill>
                <a:schemeClr val="accent1"/>
              </a:solidFill>
              <a:latin typeface="Calibri" panose="020F0502020204030204" pitchFamily="34" charset="0"/>
              <a:ea typeface="Calibri" panose="020F0502020204030204" pitchFamily="34" charset="0"/>
              <a:cs typeface="Arial" panose="020B0604020202020204" pitchFamily="34" charset="0"/>
            </a:endParaRPr>
          </a:p>
          <a:p>
            <a:pPr marL="457200" lvl="0" indent="-457200" algn="r" rtl="1">
              <a:spcBef>
                <a:spcPts val="500"/>
              </a:spcBef>
              <a:spcAft>
                <a:spcPts val="500"/>
              </a:spcAft>
              <a:buFont typeface="+mj-lt"/>
              <a:buAutoNum type="arabicPeriod"/>
            </a:pPr>
            <a:r>
              <a:rPr lang="ar-SA" sz="2200"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ورشة عمل تستهدف المرشحين للمراكز الثقافية والعاملين </a:t>
            </a:r>
            <a:r>
              <a:rPr lang="ar-SA" sz="2200" dirty="0" err="1" smtClean="0">
                <a:solidFill>
                  <a:schemeClr val="accent1"/>
                </a:solidFill>
                <a:latin typeface="Calibri" panose="020F0502020204030204" pitchFamily="34" charset="0"/>
                <a:ea typeface="Calibri" panose="020F0502020204030204" pitchFamily="34" charset="0"/>
                <a:cs typeface="Arial" panose="020B0604020202020204" pitchFamily="34" charset="0"/>
              </a:rPr>
              <a:t>بها</a:t>
            </a:r>
            <a:endParaRPr lang="ar-LY" sz="2200" dirty="0" smtClean="0">
              <a:solidFill>
                <a:schemeClr val="accent1"/>
              </a:solidFill>
              <a:latin typeface="Calibri" panose="020F0502020204030204" pitchFamily="34" charset="0"/>
              <a:ea typeface="Calibri" panose="020F0502020204030204" pitchFamily="34" charset="0"/>
              <a:cs typeface="Arial" panose="020B0604020202020204" pitchFamily="34" charset="0"/>
            </a:endParaRPr>
          </a:p>
          <a:p>
            <a:pPr marL="457200" lvl="0" indent="-457200" algn="r" rtl="1">
              <a:spcBef>
                <a:spcPts val="500"/>
              </a:spcBef>
              <a:spcAft>
                <a:spcPts val="500"/>
              </a:spcAft>
              <a:buFont typeface="+mj-lt"/>
              <a:buAutoNum type="arabicPeriod"/>
            </a:pPr>
            <a:r>
              <a:rPr lang="ar-SA" sz="2200"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ورشة عمل </a:t>
            </a:r>
            <a:r>
              <a:rPr lang="ar-LY" sz="2200" dirty="0" err="1" smtClean="0">
                <a:solidFill>
                  <a:schemeClr val="accent1"/>
                </a:solidFill>
                <a:latin typeface="Calibri" panose="020F0502020204030204" pitchFamily="34" charset="0"/>
                <a:ea typeface="Calibri" panose="020F0502020204030204" pitchFamily="34" charset="0"/>
                <a:cs typeface="Arial" panose="020B0604020202020204" pitchFamily="34" charset="0"/>
              </a:rPr>
              <a:t>لل</a:t>
            </a:r>
            <a:r>
              <a:rPr lang="ar-SA" sz="2200"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تعريف بمخاطر سرطان الثدي</a:t>
            </a:r>
            <a:endParaRPr lang="ar-LY" sz="2200" dirty="0" smtClean="0">
              <a:solidFill>
                <a:schemeClr val="accent1"/>
              </a:solidFill>
              <a:latin typeface="Calibri" panose="020F0502020204030204" pitchFamily="34" charset="0"/>
              <a:ea typeface="Calibri" panose="020F0502020204030204" pitchFamily="34" charset="0"/>
              <a:cs typeface="Arial" panose="020B0604020202020204" pitchFamily="34" charset="0"/>
            </a:endParaRPr>
          </a:p>
          <a:p>
            <a:pPr marL="457200" lvl="0" indent="-457200" algn="r" rtl="1">
              <a:spcBef>
                <a:spcPts val="500"/>
              </a:spcBef>
              <a:spcAft>
                <a:spcPts val="500"/>
              </a:spcAft>
              <a:buFont typeface="+mj-lt"/>
              <a:buAutoNum type="arabicPeriod"/>
            </a:pPr>
            <a:r>
              <a:rPr lang="ar-SA" sz="2200"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ورشة عمل لزيادة الوعي لسرطان عنق الرحم</a:t>
            </a:r>
            <a:endParaRPr lang="ar-LY" sz="2200" dirty="0" smtClean="0">
              <a:solidFill>
                <a:schemeClr val="accent1"/>
              </a:solidFill>
              <a:latin typeface="Calibri" panose="020F0502020204030204" pitchFamily="34" charset="0"/>
              <a:ea typeface="Calibri" panose="020F0502020204030204" pitchFamily="34" charset="0"/>
              <a:cs typeface="Arial" panose="020B0604020202020204" pitchFamily="34" charset="0"/>
            </a:endParaRPr>
          </a:p>
          <a:p>
            <a:pPr marL="457200" lvl="0" indent="-457200" algn="r" rtl="1">
              <a:spcBef>
                <a:spcPts val="500"/>
              </a:spcBef>
              <a:spcAft>
                <a:spcPts val="500"/>
              </a:spcAft>
              <a:buFont typeface="+mj-lt"/>
              <a:buAutoNum type="arabicPeriod"/>
            </a:pPr>
            <a:r>
              <a:rPr lang="ar-SA" sz="2200"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معرض </a:t>
            </a:r>
            <a:r>
              <a:rPr lang="ar-LY" sz="2200" dirty="0" err="1" smtClean="0">
                <a:solidFill>
                  <a:schemeClr val="accent1"/>
                </a:solidFill>
                <a:latin typeface="Calibri" panose="020F0502020204030204" pitchFamily="34" charset="0"/>
                <a:ea typeface="Calibri" panose="020F0502020204030204" pitchFamily="34" charset="0"/>
                <a:cs typeface="Arial" panose="020B0604020202020204" pitchFamily="34" charset="0"/>
              </a:rPr>
              <a:t>ال</a:t>
            </a:r>
            <a:r>
              <a:rPr lang="ar-SA" sz="2200"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صور الفوتوغرافية</a:t>
            </a:r>
            <a:endParaRPr lang="ar-LY" sz="2200" dirty="0" smtClean="0">
              <a:solidFill>
                <a:schemeClr val="accent1"/>
              </a:solidFill>
              <a:latin typeface="Calibri" panose="020F0502020204030204" pitchFamily="34" charset="0"/>
              <a:ea typeface="Calibri" panose="020F0502020204030204" pitchFamily="34" charset="0"/>
              <a:cs typeface="Arial" panose="020B0604020202020204" pitchFamily="34" charset="0"/>
            </a:endParaRPr>
          </a:p>
          <a:p>
            <a:pPr marL="457200" lvl="0" indent="-457200" algn="r" rtl="1">
              <a:spcBef>
                <a:spcPts val="500"/>
              </a:spcBef>
              <a:spcAft>
                <a:spcPts val="500"/>
              </a:spcAft>
              <a:buFont typeface="+mj-lt"/>
              <a:buAutoNum type="arabicPeriod"/>
            </a:pPr>
            <a:r>
              <a:rPr lang="ar-SA" sz="2200"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معرض الوثائق والمخطوطات </a:t>
            </a:r>
            <a:endParaRPr lang="ar-LY" sz="2200" dirty="0" smtClean="0">
              <a:solidFill>
                <a:schemeClr val="accent1"/>
              </a:solidFill>
              <a:latin typeface="Calibri" panose="020F0502020204030204" pitchFamily="34" charset="0"/>
              <a:ea typeface="Calibri" panose="020F0502020204030204" pitchFamily="34" charset="0"/>
              <a:cs typeface="Arial" panose="020B0604020202020204" pitchFamily="34" charset="0"/>
            </a:endParaRPr>
          </a:p>
          <a:p>
            <a:pPr marL="457200" lvl="0" indent="-457200" algn="r" rtl="1">
              <a:spcBef>
                <a:spcPts val="500"/>
              </a:spcBef>
              <a:spcAft>
                <a:spcPts val="500"/>
              </a:spcAft>
              <a:buFont typeface="+mj-lt"/>
              <a:buAutoNum type="arabicPeriod"/>
            </a:pPr>
            <a:r>
              <a:rPr lang="ar-SA" sz="2200"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معرض كتاب الطفل </a:t>
            </a:r>
            <a:endParaRPr lang="ar-LY" sz="2200" dirty="0" smtClean="0">
              <a:solidFill>
                <a:schemeClr val="accent1"/>
              </a:solidFill>
              <a:latin typeface="Calibri" panose="020F0502020204030204" pitchFamily="34" charset="0"/>
              <a:ea typeface="Calibri" panose="020F0502020204030204" pitchFamily="34" charset="0"/>
              <a:cs typeface="Arial" panose="020B0604020202020204" pitchFamily="34" charset="0"/>
            </a:endParaRPr>
          </a:p>
          <a:p>
            <a:pPr marL="457200" lvl="0" indent="-457200" algn="r" rtl="1">
              <a:spcBef>
                <a:spcPts val="500"/>
              </a:spcBef>
              <a:spcAft>
                <a:spcPts val="500"/>
              </a:spcAft>
              <a:buFont typeface="+mj-lt"/>
              <a:buAutoNum type="arabicPeriod"/>
            </a:pPr>
            <a:r>
              <a:rPr lang="ar-SA" sz="2200"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معرض هون للتراث الأصيل</a:t>
            </a:r>
            <a:endParaRPr lang="en-US" sz="2200" dirty="0" smtClean="0">
              <a:solidFill>
                <a:schemeClr val="accent1"/>
              </a:solidFill>
              <a:latin typeface="Calibri" panose="020F0502020204030204" pitchFamily="34" charset="0"/>
              <a:ea typeface="Calibri" panose="020F0502020204030204" pitchFamily="34" charset="0"/>
              <a:cs typeface="Arial" panose="020B0604020202020204" pitchFamily="34"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1902542" y="1297859"/>
            <a:ext cx="6813756" cy="4267835"/>
          </a:xfrm>
          <a:prstGeom prst="rect">
            <a:avLst/>
          </a:prstGeom>
          <a:noFill/>
        </p:spPr>
        <p:txBody>
          <a:bodyPr wrap="square" rtlCol="0">
            <a:spAutoFit/>
          </a:bodyPr>
          <a:lstStyle/>
          <a:p>
            <a:pPr algn="r" rtl="1"/>
            <a:r>
              <a:rPr lang="ar-LY" sz="2800" b="1" u="sng"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خامسا </a:t>
            </a:r>
            <a:r>
              <a:rPr lang="ar-LY" sz="2800" b="1" u="sng" dirty="0" err="1" smtClean="0">
                <a:solidFill>
                  <a:schemeClr val="accent1"/>
                </a:solidFill>
                <a:latin typeface="Calibri" panose="020F0502020204030204" pitchFamily="34" charset="0"/>
                <a:ea typeface="Calibri" panose="020F0502020204030204" pitchFamily="34" charset="0"/>
                <a:cs typeface="Arial" panose="020B0604020202020204" pitchFamily="34" charset="0"/>
              </a:rPr>
              <a:t>ً</a:t>
            </a:r>
            <a:r>
              <a:rPr lang="ar-SA" sz="2800" b="1" u="sng"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المسابقـــــــات :-</a:t>
            </a:r>
            <a:endParaRPr lang="en-US" sz="2800" b="1" u="sng" dirty="0" smtClean="0">
              <a:solidFill>
                <a:schemeClr val="accent1"/>
              </a:solidFill>
              <a:latin typeface="Calibri" panose="020F0502020204030204" pitchFamily="34" charset="0"/>
              <a:ea typeface="Calibri" panose="020F0502020204030204" pitchFamily="34" charset="0"/>
              <a:cs typeface="Arial" panose="020B0604020202020204" pitchFamily="34" charset="0"/>
            </a:endParaRPr>
          </a:p>
          <a:p>
            <a:pPr marL="342900" indent="-342900" algn="r" rtl="1">
              <a:lnSpc>
                <a:spcPct val="200000"/>
              </a:lnSpc>
              <a:spcBef>
                <a:spcPts val="500"/>
              </a:spcBef>
              <a:spcAft>
                <a:spcPts val="500"/>
              </a:spcAft>
              <a:buFont typeface="+mj-lt"/>
              <a:buAutoNum type="arabicPeriod"/>
            </a:pPr>
            <a:r>
              <a:rPr lang="ar-LY" sz="2400" dirty="0" err="1" smtClean="0">
                <a:solidFill>
                  <a:schemeClr val="accent1"/>
                </a:solidFill>
                <a:latin typeface="Calibri" panose="020F0502020204030204" pitchFamily="34" charset="0"/>
                <a:ea typeface="Calibri" panose="020F0502020204030204" pitchFamily="34" charset="0"/>
                <a:cs typeface="Arial" panose="020B0604020202020204" pitchFamily="34" charset="0"/>
              </a:rPr>
              <a:t>ال</a:t>
            </a:r>
            <a:r>
              <a:rPr lang="ar-SA" sz="2400"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مسابقات الثقافية لاكتشاف المواهب بمختلف المدن</a:t>
            </a:r>
            <a:r>
              <a:rPr lang="ar-LY" sz="2400"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a:t>
            </a:r>
            <a:endParaRPr lang="en-US" sz="2400" dirty="0" smtClean="0">
              <a:solidFill>
                <a:schemeClr val="accent1"/>
              </a:solidFill>
              <a:latin typeface="Calibri" panose="020F0502020204030204" pitchFamily="34" charset="0"/>
              <a:ea typeface="Calibri" panose="020F0502020204030204" pitchFamily="34" charset="0"/>
              <a:cs typeface="Arial" panose="020B0604020202020204" pitchFamily="34" charset="0"/>
            </a:endParaRPr>
          </a:p>
          <a:p>
            <a:pPr marL="342900" indent="-342900" algn="r" rtl="1">
              <a:lnSpc>
                <a:spcPct val="200000"/>
              </a:lnSpc>
              <a:spcBef>
                <a:spcPts val="500"/>
              </a:spcBef>
              <a:spcAft>
                <a:spcPts val="500"/>
              </a:spcAft>
              <a:buFont typeface="+mj-lt"/>
              <a:buAutoNum type="arabicPeriod"/>
            </a:pPr>
            <a:r>
              <a:rPr lang="ar-SA" sz="2400"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 مسابقة حفظ وتجويد القران الكريم برعاية (وزارة الثقافة)</a:t>
            </a:r>
            <a:r>
              <a:rPr lang="ar-LY" sz="2400"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a:t>
            </a:r>
            <a:endParaRPr lang="en-US" sz="2400" dirty="0" smtClean="0">
              <a:solidFill>
                <a:schemeClr val="accent1"/>
              </a:solidFill>
              <a:latin typeface="Calibri" panose="020F0502020204030204" pitchFamily="34" charset="0"/>
              <a:ea typeface="Calibri" panose="020F0502020204030204" pitchFamily="34" charset="0"/>
              <a:cs typeface="Arial" panose="020B0604020202020204" pitchFamily="34" charset="0"/>
            </a:endParaRPr>
          </a:p>
          <a:p>
            <a:pPr marL="342900" indent="-342900" algn="r" rtl="1">
              <a:lnSpc>
                <a:spcPct val="200000"/>
              </a:lnSpc>
              <a:spcBef>
                <a:spcPts val="500"/>
              </a:spcBef>
              <a:spcAft>
                <a:spcPts val="500"/>
              </a:spcAft>
              <a:buFont typeface="+mj-lt"/>
              <a:buAutoNum type="arabicPeriod"/>
            </a:pPr>
            <a:r>
              <a:rPr lang="ar-SA" sz="2400"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 مسابقة تأليف</a:t>
            </a:r>
            <a:r>
              <a:rPr lang="ar-LY" sz="2400"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 </a:t>
            </a:r>
            <a:r>
              <a:rPr lang="ar-SA" sz="2400"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 المسرحي</a:t>
            </a:r>
            <a:r>
              <a:rPr lang="ar-LY" sz="2400"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 </a:t>
            </a:r>
            <a:r>
              <a:rPr lang="ar-SA" sz="2400"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القصصي- </a:t>
            </a:r>
            <a:r>
              <a:rPr lang="ar-SA" sz="2400"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الروائي– قصص الأطفال)</a:t>
            </a:r>
            <a:r>
              <a:rPr lang="ar-LY" sz="2400"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a:t>
            </a:r>
          </a:p>
          <a:p>
            <a:pPr marL="342900" indent="-342900" algn="r" rtl="1">
              <a:lnSpc>
                <a:spcPct val="200000"/>
              </a:lnSpc>
              <a:spcBef>
                <a:spcPts val="500"/>
              </a:spcBef>
              <a:spcAft>
                <a:spcPts val="500"/>
              </a:spcAft>
              <a:buFont typeface="+mj-lt"/>
              <a:buAutoNum type="arabicPeriod"/>
            </a:pPr>
            <a:r>
              <a:rPr lang="ar-LY" sz="2400"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مسابقات ثقافية أدبية وفنية.</a:t>
            </a:r>
            <a:endParaRPr lang="en-US" sz="2400" dirty="0" smtClean="0">
              <a:solidFill>
                <a:schemeClr val="accent1"/>
              </a:solidFill>
              <a:latin typeface="Calibri" panose="020F0502020204030204" pitchFamily="34" charset="0"/>
              <a:ea typeface="Calibri" panose="020F0502020204030204" pitchFamily="34" charset="0"/>
              <a:cs typeface="Arial" panose="020B0604020202020204" pitchFamily="34" charset="0"/>
            </a:endParaRPr>
          </a:p>
          <a:p>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840658" y="1165123"/>
            <a:ext cx="8037871" cy="4216539"/>
          </a:xfrm>
          <a:prstGeom prst="rect">
            <a:avLst/>
          </a:prstGeom>
          <a:noFill/>
        </p:spPr>
        <p:txBody>
          <a:bodyPr wrap="square" rtlCol="0">
            <a:spAutoFit/>
          </a:bodyPr>
          <a:lstStyle/>
          <a:p>
            <a:pPr algn="r" rtl="1"/>
            <a:r>
              <a:rPr lang="ar-LY" sz="2800" b="1" u="sng"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سادساً </a:t>
            </a:r>
            <a:r>
              <a:rPr lang="ar-SA" sz="2800" b="1" u="sng"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الأعياد </a:t>
            </a:r>
            <a:r>
              <a:rPr lang="ar-SA" sz="2800" b="1" u="sng" dirty="0" err="1" smtClean="0">
                <a:solidFill>
                  <a:schemeClr val="accent1"/>
                </a:solidFill>
                <a:latin typeface="Calibri" panose="020F0502020204030204" pitchFamily="34" charset="0"/>
                <a:ea typeface="Calibri" panose="020F0502020204030204" pitchFamily="34" charset="0"/>
                <a:cs typeface="Arial" panose="020B0604020202020204" pitchFamily="34" charset="0"/>
              </a:rPr>
              <a:t>و</a:t>
            </a:r>
            <a:r>
              <a:rPr lang="ar-SA" sz="2800" b="1" u="sng"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 المناسبات الوطنية :-</a:t>
            </a:r>
            <a:endParaRPr lang="ar-LY" sz="2800" b="1" u="sng" dirty="0" smtClean="0">
              <a:solidFill>
                <a:schemeClr val="accent1"/>
              </a:solidFill>
              <a:latin typeface="Calibri" panose="020F0502020204030204" pitchFamily="34" charset="0"/>
              <a:ea typeface="Calibri" panose="020F0502020204030204" pitchFamily="34" charset="0"/>
              <a:cs typeface="Arial" panose="020B0604020202020204" pitchFamily="34" charset="0"/>
            </a:endParaRPr>
          </a:p>
          <a:p>
            <a:pPr algn="r" rtl="1"/>
            <a:endParaRPr lang="en-US" sz="2800" b="1" u="sng" dirty="0" smtClean="0">
              <a:solidFill>
                <a:schemeClr val="accent1"/>
              </a:solidFill>
              <a:latin typeface="Calibri" panose="020F0502020204030204" pitchFamily="34" charset="0"/>
              <a:ea typeface="Calibri" panose="020F0502020204030204" pitchFamily="34" charset="0"/>
              <a:cs typeface="Arial" panose="020B0604020202020204" pitchFamily="34" charset="0"/>
            </a:endParaRPr>
          </a:p>
          <a:p>
            <a:pPr marL="342900" lvl="0" indent="-342900" algn="r" rtl="1">
              <a:spcBef>
                <a:spcPts val="500"/>
              </a:spcBef>
              <a:spcAft>
                <a:spcPts val="500"/>
              </a:spcAft>
              <a:buFont typeface="+mj-lt"/>
              <a:buAutoNum type="arabicPeriod"/>
            </a:pPr>
            <a:r>
              <a:rPr lang="ar-SA" sz="2400"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عيد الثورة الليبية </a:t>
            </a:r>
            <a:endParaRPr lang="en-US" sz="2400" dirty="0" smtClean="0">
              <a:solidFill>
                <a:schemeClr val="accent1"/>
              </a:solidFill>
              <a:latin typeface="Calibri" panose="020F0502020204030204" pitchFamily="34" charset="0"/>
              <a:ea typeface="Calibri" panose="020F0502020204030204" pitchFamily="34" charset="0"/>
              <a:cs typeface="Arial" panose="020B0604020202020204" pitchFamily="34" charset="0"/>
            </a:endParaRPr>
          </a:p>
          <a:p>
            <a:pPr marL="342900" lvl="0" indent="-342900" algn="r" rtl="1">
              <a:spcBef>
                <a:spcPts val="500"/>
              </a:spcBef>
              <a:spcAft>
                <a:spcPts val="500"/>
              </a:spcAft>
              <a:buFont typeface="+mj-lt"/>
              <a:buAutoNum type="arabicPeriod"/>
            </a:pPr>
            <a:r>
              <a:rPr lang="ar-SA" sz="2400"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 عيد ذكرى الاستقلال</a:t>
            </a:r>
            <a:endParaRPr lang="en-US" sz="2400" dirty="0" smtClean="0">
              <a:solidFill>
                <a:schemeClr val="accent1"/>
              </a:solidFill>
              <a:latin typeface="Calibri" panose="020F0502020204030204" pitchFamily="34" charset="0"/>
              <a:ea typeface="Calibri" panose="020F0502020204030204" pitchFamily="34" charset="0"/>
              <a:cs typeface="Arial" panose="020B0604020202020204" pitchFamily="34" charset="0"/>
            </a:endParaRPr>
          </a:p>
          <a:p>
            <a:pPr marL="342900" lvl="0" indent="-342900" algn="r" rtl="1">
              <a:spcBef>
                <a:spcPts val="500"/>
              </a:spcBef>
              <a:spcAft>
                <a:spcPts val="500"/>
              </a:spcAft>
              <a:buFont typeface="+mj-lt"/>
              <a:buAutoNum type="arabicPeriod"/>
            </a:pPr>
            <a:r>
              <a:rPr lang="ar-SA" sz="2400"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 عيد التحرير</a:t>
            </a:r>
            <a:endParaRPr lang="en-US" sz="2400" dirty="0" smtClean="0">
              <a:solidFill>
                <a:schemeClr val="accent1"/>
              </a:solidFill>
              <a:latin typeface="Calibri" panose="020F0502020204030204" pitchFamily="34" charset="0"/>
              <a:ea typeface="Calibri" panose="020F0502020204030204" pitchFamily="34" charset="0"/>
              <a:cs typeface="Arial" panose="020B0604020202020204" pitchFamily="34" charset="0"/>
            </a:endParaRPr>
          </a:p>
          <a:p>
            <a:pPr marL="342900" lvl="0" indent="-342900" algn="r" rtl="1">
              <a:spcBef>
                <a:spcPts val="500"/>
              </a:spcBef>
              <a:spcAft>
                <a:spcPts val="500"/>
              </a:spcAft>
              <a:buFont typeface="+mj-lt"/>
              <a:buAutoNum type="arabicPeriod"/>
            </a:pPr>
            <a:r>
              <a:rPr lang="ar-SA" sz="2400"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 عيد الشهيد</a:t>
            </a:r>
            <a:endParaRPr lang="en-US" sz="2400" dirty="0" smtClean="0">
              <a:solidFill>
                <a:schemeClr val="accent1"/>
              </a:solidFill>
              <a:latin typeface="Calibri" panose="020F0502020204030204" pitchFamily="34" charset="0"/>
              <a:ea typeface="Calibri" panose="020F0502020204030204" pitchFamily="34" charset="0"/>
              <a:cs typeface="Arial" panose="020B0604020202020204" pitchFamily="34" charset="0"/>
            </a:endParaRPr>
          </a:p>
          <a:p>
            <a:pPr marL="342900" lvl="0" indent="-342900" algn="r" rtl="1">
              <a:spcBef>
                <a:spcPts val="500"/>
              </a:spcBef>
              <a:spcAft>
                <a:spcPts val="500"/>
              </a:spcAft>
              <a:buFont typeface="+mj-lt"/>
              <a:buAutoNum type="arabicPeriod"/>
            </a:pPr>
            <a:r>
              <a:rPr lang="ar-SA" sz="2400"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 اليوم الوطني للكتاب</a:t>
            </a:r>
            <a:endParaRPr lang="en-US" sz="2400" dirty="0" smtClean="0">
              <a:solidFill>
                <a:schemeClr val="accent1"/>
              </a:solidFill>
              <a:latin typeface="Calibri" panose="020F0502020204030204" pitchFamily="34" charset="0"/>
              <a:ea typeface="Calibri" panose="020F0502020204030204" pitchFamily="34" charset="0"/>
              <a:cs typeface="Arial" panose="020B0604020202020204" pitchFamily="34" charset="0"/>
            </a:endParaRPr>
          </a:p>
          <a:p>
            <a:pPr marL="342900" lvl="0" indent="-342900" algn="r" rtl="1">
              <a:spcBef>
                <a:spcPts val="500"/>
              </a:spcBef>
              <a:spcAft>
                <a:spcPts val="500"/>
              </a:spcAft>
              <a:buFont typeface="+mj-lt"/>
              <a:buAutoNum type="arabicPeriod"/>
            </a:pPr>
            <a:r>
              <a:rPr lang="ar-SA" sz="2400"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 اليوم الوطني </a:t>
            </a:r>
            <a:r>
              <a:rPr lang="ar-SA" sz="2400" dirty="0" err="1" smtClean="0">
                <a:solidFill>
                  <a:schemeClr val="accent1"/>
                </a:solidFill>
                <a:latin typeface="Calibri" panose="020F0502020204030204" pitchFamily="34" charset="0"/>
                <a:ea typeface="Calibri" panose="020F0502020204030204" pitchFamily="34" charset="0"/>
                <a:cs typeface="Arial" panose="020B0604020202020204" pitchFamily="34" charset="0"/>
              </a:rPr>
              <a:t>للز</a:t>
            </a:r>
            <a:r>
              <a:rPr lang="ar-LY" sz="2400"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ي</a:t>
            </a:r>
            <a:r>
              <a:rPr lang="ar-SA" sz="2400"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 التقليدي</a:t>
            </a:r>
            <a:endParaRPr lang="en-US" sz="2400" dirty="0" smtClean="0">
              <a:solidFill>
                <a:schemeClr val="accent1"/>
              </a:solidFill>
              <a:latin typeface="Calibri" panose="020F0502020204030204" pitchFamily="34" charset="0"/>
              <a:ea typeface="Calibri" panose="020F0502020204030204" pitchFamily="34" charset="0"/>
              <a:cs typeface="Arial" panose="020B0604020202020204" pitchFamily="34" charset="0"/>
            </a:endParaRPr>
          </a:p>
          <a:p>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0" y="1150374"/>
            <a:ext cx="11135032" cy="4596130"/>
          </a:xfrm>
          <a:prstGeom prst="rect">
            <a:avLst/>
          </a:prstGeom>
          <a:noFill/>
        </p:spPr>
        <p:txBody>
          <a:bodyPr wrap="square" rtlCol="0">
            <a:spAutoFit/>
          </a:bodyPr>
          <a:lstStyle/>
          <a:p>
            <a:pPr marL="342900" indent="-342900" algn="r" rtl="1">
              <a:spcBef>
                <a:spcPts val="500"/>
              </a:spcBef>
              <a:spcAft>
                <a:spcPts val="500"/>
              </a:spcAft>
            </a:pPr>
            <a:r>
              <a:rPr lang="ar-LY" sz="2800" b="1" u="sng"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سابعاً</a:t>
            </a:r>
            <a:r>
              <a:rPr lang="ar-SA" sz="2800" b="1" u="sng"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 الأعياد والمناسبات الدولية :-</a:t>
            </a:r>
            <a:r>
              <a:rPr lang="ar-LY" sz="2800" b="1" u="sng"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
            </a:r>
            <a:br>
              <a:rPr lang="ar-LY" sz="2800" b="1" u="sng" dirty="0" smtClean="0">
                <a:solidFill>
                  <a:schemeClr val="accent1"/>
                </a:solidFill>
                <a:latin typeface="Calibri" panose="020F0502020204030204" pitchFamily="34" charset="0"/>
                <a:ea typeface="Calibri" panose="020F0502020204030204" pitchFamily="34" charset="0"/>
                <a:cs typeface="Arial" panose="020B0604020202020204" pitchFamily="34" charset="0"/>
              </a:rPr>
            </a:br>
            <a:endParaRPr lang="en-US" sz="2200" dirty="0" smtClean="0">
              <a:solidFill>
                <a:schemeClr val="accent1"/>
              </a:solidFill>
              <a:latin typeface="Calibri" panose="020F0502020204030204" pitchFamily="34" charset="0"/>
              <a:ea typeface="Calibri" panose="020F0502020204030204" pitchFamily="34" charset="0"/>
              <a:cs typeface="Arial" panose="020B0604020202020204" pitchFamily="34" charset="0"/>
            </a:endParaRPr>
          </a:p>
          <a:p>
            <a:pPr marL="342900" lvl="0" indent="-342900" algn="r" rtl="1">
              <a:spcBef>
                <a:spcPts val="500"/>
              </a:spcBef>
              <a:spcAft>
                <a:spcPts val="500"/>
              </a:spcAft>
            </a:pPr>
            <a:r>
              <a:rPr lang="ar-LY" sz="2200"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1. </a:t>
            </a:r>
            <a:r>
              <a:rPr lang="ar-SA" sz="2200"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اليوم العالمي للتراث</a:t>
            </a:r>
            <a:r>
              <a:rPr lang="ar-LY" sz="2200"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                                                           2.</a:t>
            </a:r>
            <a:r>
              <a:rPr lang="ar-SA" sz="2200"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 اليوم العالمي للكتاب وحقوق المؤلف </a:t>
            </a:r>
            <a:endParaRPr lang="en-US" sz="2200" dirty="0" err="1" smtClean="0">
              <a:solidFill>
                <a:schemeClr val="accent1"/>
              </a:solidFill>
              <a:latin typeface="Calibri" panose="020F0502020204030204" pitchFamily="34" charset="0"/>
              <a:ea typeface="Calibri" panose="020F0502020204030204" pitchFamily="34" charset="0"/>
              <a:cs typeface="Arial" panose="020B0604020202020204" pitchFamily="34" charset="0"/>
            </a:endParaRPr>
          </a:p>
          <a:p>
            <a:pPr marL="342900" lvl="0" indent="-342900" algn="r" rtl="1">
              <a:spcBef>
                <a:spcPts val="500"/>
              </a:spcBef>
              <a:spcAft>
                <a:spcPts val="500"/>
              </a:spcAft>
            </a:pPr>
            <a:r>
              <a:rPr lang="ar-LY" sz="2200"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3.</a:t>
            </a:r>
            <a:r>
              <a:rPr lang="ar-SA" sz="2200"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 اليوم العالمي للملكية الفكرية</a:t>
            </a:r>
            <a:r>
              <a:rPr lang="ar-LY" sz="2200"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                                                   4. </a:t>
            </a:r>
            <a:r>
              <a:rPr lang="ar-SA" sz="2200"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يوم التراث العالمي الأفريقي</a:t>
            </a:r>
            <a:endParaRPr lang="en-US" sz="2200" dirty="0" err="1" smtClean="0">
              <a:solidFill>
                <a:schemeClr val="accent1"/>
              </a:solidFill>
              <a:latin typeface="Calibri" panose="020F0502020204030204" pitchFamily="34" charset="0"/>
              <a:ea typeface="Calibri" panose="020F0502020204030204" pitchFamily="34" charset="0"/>
              <a:cs typeface="Arial" panose="020B0604020202020204" pitchFamily="34" charset="0"/>
            </a:endParaRPr>
          </a:p>
          <a:p>
            <a:pPr marL="342900" lvl="0" indent="-342900" algn="r" rtl="1">
              <a:spcBef>
                <a:spcPts val="500"/>
              </a:spcBef>
              <a:spcAft>
                <a:spcPts val="500"/>
              </a:spcAft>
            </a:pPr>
            <a:r>
              <a:rPr lang="ar-LY" sz="2200"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5.</a:t>
            </a:r>
            <a:r>
              <a:rPr lang="ar-SA" sz="2200"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 اليوم العالمي </a:t>
            </a:r>
            <a:r>
              <a:rPr lang="ar-SA" sz="2200" dirty="0" err="1" smtClean="0">
                <a:solidFill>
                  <a:schemeClr val="accent1"/>
                </a:solidFill>
                <a:latin typeface="Calibri" panose="020F0502020204030204" pitchFamily="34" charset="0"/>
                <a:ea typeface="Calibri" panose="020F0502020204030204" pitchFamily="34" charset="0"/>
                <a:cs typeface="Arial" panose="020B0604020202020204" pitchFamily="34" charset="0"/>
              </a:rPr>
              <a:t>ل</a:t>
            </a:r>
            <a:r>
              <a:rPr lang="ar-LY" sz="2200"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ل</a:t>
            </a:r>
            <a:r>
              <a:rPr lang="ar-SA" sz="2200"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تنوع الثقافي من اجل الحوار والتنمية</a:t>
            </a:r>
            <a:r>
              <a:rPr lang="ar-LY" sz="2200"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                         6. </a:t>
            </a:r>
            <a:r>
              <a:rPr lang="ar-SA" sz="2200"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اليوم العالمي لمكافحة عمل الأطفال</a:t>
            </a:r>
            <a:endParaRPr lang="en-US" sz="2200" dirty="0" err="1" smtClean="0">
              <a:solidFill>
                <a:schemeClr val="accent1"/>
              </a:solidFill>
              <a:latin typeface="Calibri" panose="020F0502020204030204" pitchFamily="34" charset="0"/>
              <a:ea typeface="Calibri" panose="020F0502020204030204" pitchFamily="34" charset="0"/>
              <a:cs typeface="Arial" panose="020B0604020202020204" pitchFamily="34" charset="0"/>
            </a:endParaRPr>
          </a:p>
          <a:p>
            <a:pPr marL="342900" lvl="0" indent="-342900" algn="r" rtl="1">
              <a:spcBef>
                <a:spcPts val="500"/>
              </a:spcBef>
              <a:spcAft>
                <a:spcPts val="500"/>
              </a:spcAft>
            </a:pPr>
            <a:r>
              <a:rPr lang="ar-LY" sz="2200"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7.</a:t>
            </a:r>
            <a:r>
              <a:rPr lang="ar-SA" sz="2200"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 اليوم العالمي لمهارات الشباب </a:t>
            </a:r>
            <a:r>
              <a:rPr lang="ar-LY" sz="2200"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                                                8. </a:t>
            </a:r>
            <a:r>
              <a:rPr lang="ar-SA" sz="2200"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اليوم العالمي لمحو الأمية </a:t>
            </a:r>
            <a:endParaRPr lang="en-US" sz="2200" dirty="0" smtClean="0">
              <a:solidFill>
                <a:schemeClr val="accent1"/>
              </a:solidFill>
              <a:latin typeface="Calibri" panose="020F0502020204030204" pitchFamily="34" charset="0"/>
              <a:ea typeface="Calibri" panose="020F0502020204030204" pitchFamily="34" charset="0"/>
              <a:cs typeface="Arial" panose="020B0604020202020204" pitchFamily="34" charset="0"/>
            </a:endParaRPr>
          </a:p>
          <a:p>
            <a:pPr marL="342900" indent="-342900" algn="r" rtl="1">
              <a:spcBef>
                <a:spcPts val="500"/>
              </a:spcBef>
              <a:spcAft>
                <a:spcPts val="500"/>
              </a:spcAft>
            </a:pPr>
            <a:r>
              <a:rPr lang="ar-LY" sz="2200"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9.</a:t>
            </a:r>
            <a:r>
              <a:rPr lang="ar-SA" sz="2200"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 اليوم العالمي الدولي للشباب</a:t>
            </a:r>
            <a:r>
              <a:rPr lang="ar-LY" sz="2200"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                                                   10. </a:t>
            </a:r>
            <a:r>
              <a:rPr lang="ar-SA" sz="2200"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اليوم العالمي للغداء </a:t>
            </a:r>
            <a:endParaRPr lang="en-US" sz="2200" dirty="0" smtClean="0">
              <a:solidFill>
                <a:schemeClr val="accent1"/>
              </a:solidFill>
              <a:latin typeface="Calibri" panose="020F0502020204030204" pitchFamily="34" charset="0"/>
              <a:ea typeface="Calibri" panose="020F0502020204030204" pitchFamily="34" charset="0"/>
              <a:cs typeface="Arial" panose="020B0604020202020204" pitchFamily="34" charset="0"/>
            </a:endParaRPr>
          </a:p>
          <a:p>
            <a:pPr marL="342900" lvl="0" indent="-342900" algn="r" rtl="1">
              <a:spcBef>
                <a:spcPts val="500"/>
              </a:spcBef>
              <a:spcAft>
                <a:spcPts val="500"/>
              </a:spcAft>
            </a:pPr>
            <a:r>
              <a:rPr lang="ar-LY" sz="2200"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11.</a:t>
            </a:r>
            <a:r>
              <a:rPr lang="ar-SA" sz="2200"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 اليوم العالمي للتراث السمعي</a:t>
            </a:r>
            <a:r>
              <a:rPr lang="ar-LY" sz="2200"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 </a:t>
            </a:r>
            <a:r>
              <a:rPr lang="ar-SA" sz="2200"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والبصري</a:t>
            </a:r>
            <a:r>
              <a:rPr lang="ar-LY" sz="2200"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                                    12. </a:t>
            </a:r>
            <a:r>
              <a:rPr lang="ar-SA" sz="2200"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اليوم الدولي للفن الإسلامي</a:t>
            </a:r>
            <a:endParaRPr lang="en-US" sz="2200" dirty="0" smtClean="0">
              <a:solidFill>
                <a:schemeClr val="accent1"/>
              </a:solidFill>
              <a:latin typeface="Calibri" panose="020F0502020204030204" pitchFamily="34" charset="0"/>
              <a:ea typeface="Calibri" panose="020F0502020204030204" pitchFamily="34" charset="0"/>
              <a:cs typeface="Arial" panose="020B0604020202020204" pitchFamily="34" charset="0"/>
            </a:endParaRPr>
          </a:p>
          <a:p>
            <a:pPr marL="342900" indent="-342900" algn="r" rtl="1">
              <a:spcBef>
                <a:spcPts val="500"/>
              </a:spcBef>
              <a:spcAft>
                <a:spcPts val="500"/>
              </a:spcAft>
            </a:pPr>
            <a:r>
              <a:rPr lang="ar-LY" sz="2200"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13.</a:t>
            </a:r>
            <a:r>
              <a:rPr lang="ar-SA" sz="2200"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 اليوم العالمي للطفل </a:t>
            </a:r>
            <a:r>
              <a:rPr lang="ar-LY" sz="2200"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                                                         14. </a:t>
            </a:r>
            <a:r>
              <a:rPr lang="ar-SA" sz="2200"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اليوم العالمي لشجرة الزيتون </a:t>
            </a:r>
            <a:endParaRPr lang="en-US" sz="2200" dirty="0" smtClean="0">
              <a:solidFill>
                <a:schemeClr val="accent1"/>
              </a:solidFill>
              <a:latin typeface="Calibri" panose="020F0502020204030204" pitchFamily="34" charset="0"/>
              <a:ea typeface="Calibri" panose="020F0502020204030204" pitchFamily="34" charset="0"/>
              <a:cs typeface="Arial" panose="020B0604020202020204" pitchFamily="34" charset="0"/>
            </a:endParaRPr>
          </a:p>
          <a:p>
            <a:pPr marL="342900" lvl="0" indent="-342900" algn="r" rtl="1">
              <a:spcBef>
                <a:spcPts val="500"/>
              </a:spcBef>
              <a:spcAft>
                <a:spcPts val="500"/>
              </a:spcAft>
            </a:pPr>
            <a:r>
              <a:rPr lang="ar-LY" sz="2200"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15. </a:t>
            </a:r>
            <a:r>
              <a:rPr lang="ar-SA" sz="2200"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اليوم الدولي للأشخاص ذو</a:t>
            </a:r>
            <a:r>
              <a:rPr lang="ar-LY" sz="2200"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ي</a:t>
            </a:r>
            <a:r>
              <a:rPr lang="ar-SA" sz="2200"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 الإعاقة (ذوى الهمم)</a:t>
            </a:r>
            <a:r>
              <a:rPr lang="ar-LY" sz="2200"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                        16. </a:t>
            </a:r>
            <a:r>
              <a:rPr lang="ar-SA" sz="2200"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اليوم العالم</a:t>
            </a:r>
            <a:r>
              <a:rPr lang="ar-LY" sz="2200"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ي</a:t>
            </a:r>
            <a:r>
              <a:rPr lang="ar-SA" sz="2200"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 للغة العربية </a:t>
            </a:r>
            <a:endParaRPr lang="en-US" sz="2200" dirty="0" smtClean="0">
              <a:solidFill>
                <a:schemeClr val="accent1"/>
              </a:solidFill>
              <a:latin typeface="Calibri" panose="020F0502020204030204" pitchFamily="34" charset="0"/>
              <a:ea typeface="Calibri" panose="020F0502020204030204" pitchFamily="34" charset="0"/>
              <a:cs typeface="Arial" panose="020B0604020202020204" pitchFamily="34"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693174" y="361494"/>
            <a:ext cx="9306232" cy="6150402"/>
          </a:xfrm>
          <a:prstGeom prst="rect">
            <a:avLst/>
          </a:prstGeom>
        </p:spPr>
        <p:txBody>
          <a:bodyPr wrap="square">
            <a:spAutoFit/>
          </a:bodyPr>
          <a:lstStyle/>
          <a:p>
            <a:pPr marL="342900" indent="-342900" algn="r" rtl="1">
              <a:spcBef>
                <a:spcPts val="500"/>
              </a:spcBef>
              <a:spcAft>
                <a:spcPts val="500"/>
              </a:spcAft>
            </a:pPr>
            <a:r>
              <a:rPr lang="ar-LY" sz="2800" b="1" u="sng"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ثامناً</a:t>
            </a:r>
            <a:r>
              <a:rPr lang="ar-SA" sz="2800" b="1" u="sng"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 المهرجانات </a:t>
            </a:r>
            <a:r>
              <a:rPr lang="ar-SA" sz="2800" b="1" u="sng" dirty="0" err="1" smtClean="0">
                <a:solidFill>
                  <a:schemeClr val="accent1"/>
                </a:solidFill>
                <a:latin typeface="Calibri" panose="020F0502020204030204" pitchFamily="34" charset="0"/>
                <a:ea typeface="Calibri" panose="020F0502020204030204" pitchFamily="34" charset="0"/>
                <a:cs typeface="Arial" panose="020B0604020202020204" pitchFamily="34" charset="0"/>
              </a:rPr>
              <a:t>و</a:t>
            </a:r>
            <a:r>
              <a:rPr lang="ar-SA" sz="2800" b="1" u="sng"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 الاحتفالات :-</a:t>
            </a:r>
            <a:endParaRPr lang="en-US" b="1" dirty="0" smtClean="0">
              <a:solidFill>
                <a:schemeClr val="accent1"/>
              </a:solidFill>
              <a:latin typeface="Calibri" panose="020F0502020204030204" pitchFamily="34" charset="0"/>
              <a:ea typeface="Calibri" panose="020F0502020204030204" pitchFamily="34" charset="0"/>
              <a:cs typeface="Arial" panose="020B0604020202020204" pitchFamily="34" charset="0"/>
            </a:endParaRPr>
          </a:p>
          <a:p>
            <a:pPr marL="342900" lvl="0" indent="-342900" algn="r" rtl="1">
              <a:spcBef>
                <a:spcPts val="500"/>
              </a:spcBef>
              <a:spcAft>
                <a:spcPts val="500"/>
              </a:spcAft>
            </a:pPr>
            <a:r>
              <a:rPr lang="ar-LY" b="1"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1. </a:t>
            </a:r>
            <a:r>
              <a:rPr lang="ar-SA" b="1"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مهرجان الوحدة الوطنية للشعر الشعبي(سرت)</a:t>
            </a:r>
            <a:r>
              <a:rPr lang="ar-LY" b="1"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                     2.</a:t>
            </a:r>
            <a:r>
              <a:rPr lang="ar-SA" b="1"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 مهرجان </a:t>
            </a:r>
            <a:r>
              <a:rPr lang="ar-SA" b="1" dirty="0" err="1" smtClean="0">
                <a:solidFill>
                  <a:schemeClr val="accent1"/>
                </a:solidFill>
                <a:latin typeface="Calibri" panose="020F0502020204030204" pitchFamily="34" charset="0"/>
                <a:ea typeface="Calibri" panose="020F0502020204030204" pitchFamily="34" charset="0"/>
                <a:cs typeface="Arial" panose="020B0604020202020204" pitchFamily="34" charset="0"/>
              </a:rPr>
              <a:t>ال</a:t>
            </a:r>
            <a:r>
              <a:rPr lang="ar-LY" b="1"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ت</a:t>
            </a:r>
            <a:r>
              <a:rPr lang="ar-SA" b="1" dirty="0" err="1" smtClean="0">
                <a:solidFill>
                  <a:schemeClr val="accent1"/>
                </a:solidFill>
                <a:latin typeface="Calibri" panose="020F0502020204030204" pitchFamily="34" charset="0"/>
                <a:ea typeface="Calibri" panose="020F0502020204030204" pitchFamily="34" charset="0"/>
                <a:cs typeface="Arial" panose="020B0604020202020204" pitchFamily="34" charset="0"/>
              </a:rPr>
              <a:t>را</a:t>
            </a:r>
            <a:r>
              <a:rPr lang="ar-LY" b="1"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ث</a:t>
            </a:r>
            <a:r>
              <a:rPr lang="ar-SA" b="1"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 والفنون الشعبية (هون)</a:t>
            </a:r>
            <a:endParaRPr lang="en-US" b="1" dirty="0" smtClean="0">
              <a:solidFill>
                <a:schemeClr val="accent1"/>
              </a:solidFill>
              <a:latin typeface="Calibri" panose="020F0502020204030204" pitchFamily="34" charset="0"/>
              <a:ea typeface="Calibri" panose="020F0502020204030204" pitchFamily="34" charset="0"/>
              <a:cs typeface="Arial" panose="020B0604020202020204" pitchFamily="34" charset="0"/>
            </a:endParaRPr>
          </a:p>
          <a:p>
            <a:pPr marL="342900" indent="-342900" algn="r" rtl="1">
              <a:spcBef>
                <a:spcPts val="500"/>
              </a:spcBef>
              <a:spcAft>
                <a:spcPts val="500"/>
              </a:spcAft>
            </a:pPr>
            <a:r>
              <a:rPr lang="ar-LY" b="1"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3.</a:t>
            </a:r>
            <a:r>
              <a:rPr lang="ar-SA" b="1"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 مهرجان أطفال ليبيا للإبداع</a:t>
            </a:r>
            <a:r>
              <a:rPr lang="ar-LY" b="1"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 </a:t>
            </a:r>
            <a:r>
              <a:rPr lang="ar-SA" b="1"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 </a:t>
            </a:r>
            <a:r>
              <a:rPr lang="ar-SA" b="1" dirty="0" err="1" smtClean="0">
                <a:solidFill>
                  <a:schemeClr val="accent1"/>
                </a:solidFill>
                <a:latin typeface="Calibri" panose="020F0502020204030204" pitchFamily="34" charset="0"/>
                <a:ea typeface="Calibri" panose="020F0502020204030204" pitchFamily="34" charset="0"/>
                <a:cs typeface="Arial" panose="020B0604020202020204" pitchFamily="34" charset="0"/>
              </a:rPr>
              <a:t>غريان</a:t>
            </a:r>
            <a:r>
              <a:rPr lang="ar-LY" b="1"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 </a:t>
            </a:r>
            <a:r>
              <a:rPr lang="ar-SA" b="1"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a:t>
            </a:r>
            <a:r>
              <a:rPr lang="ar-LY" b="1"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                              4. </a:t>
            </a:r>
            <a:r>
              <a:rPr lang="ar-SA" b="1"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مهرجان فزان الثقافي المتنوع (المنطقة الجنوبية)</a:t>
            </a:r>
            <a:endParaRPr lang="en-US" b="1" dirty="0" smtClean="0">
              <a:solidFill>
                <a:schemeClr val="accent1"/>
              </a:solidFill>
              <a:latin typeface="Calibri" panose="020F0502020204030204" pitchFamily="34" charset="0"/>
              <a:ea typeface="Calibri" panose="020F0502020204030204" pitchFamily="34" charset="0"/>
              <a:cs typeface="Arial" panose="020B0604020202020204" pitchFamily="34" charset="0"/>
            </a:endParaRPr>
          </a:p>
          <a:p>
            <a:pPr marL="342900" lvl="0" indent="-342900" algn="r" rtl="1">
              <a:spcBef>
                <a:spcPts val="500"/>
              </a:spcBef>
              <a:spcAft>
                <a:spcPts val="500"/>
              </a:spcAft>
            </a:pPr>
            <a:r>
              <a:rPr lang="ar-LY" b="1"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5.</a:t>
            </a:r>
            <a:r>
              <a:rPr lang="ar-SA" b="1"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 مهرجان طرابلس للم</a:t>
            </a:r>
            <a:r>
              <a:rPr lang="ar-LY" b="1"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ا</a:t>
            </a:r>
            <a:r>
              <a:rPr lang="ar-SA" b="1" dirty="0" err="1" smtClean="0">
                <a:solidFill>
                  <a:schemeClr val="accent1"/>
                </a:solidFill>
                <a:latin typeface="Calibri" panose="020F0502020204030204" pitchFamily="34" charset="0"/>
                <a:ea typeface="Calibri" panose="020F0502020204030204" pitchFamily="34" charset="0"/>
                <a:cs typeface="Arial" panose="020B0604020202020204" pitchFamily="34" charset="0"/>
              </a:rPr>
              <a:t>لوف</a:t>
            </a:r>
            <a:r>
              <a:rPr lang="ar-SA" b="1"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 والموشحات (طرابلس</a:t>
            </a:r>
            <a:r>
              <a:rPr lang="ar-LY" b="1"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 </a:t>
            </a:r>
            <a:r>
              <a:rPr lang="ar-SA" b="1"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a:t>
            </a:r>
            <a:r>
              <a:rPr lang="ar-LY" b="1"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                6. </a:t>
            </a:r>
            <a:r>
              <a:rPr lang="ar-SA" b="1"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مهرجان مصراتة السلام (مصراتة)</a:t>
            </a:r>
            <a:endParaRPr lang="en-US" b="1" dirty="0" smtClean="0">
              <a:solidFill>
                <a:schemeClr val="accent1"/>
              </a:solidFill>
              <a:latin typeface="Calibri" panose="020F0502020204030204" pitchFamily="34" charset="0"/>
              <a:ea typeface="Calibri" panose="020F0502020204030204" pitchFamily="34" charset="0"/>
              <a:cs typeface="Arial" panose="020B0604020202020204" pitchFamily="34" charset="0"/>
            </a:endParaRPr>
          </a:p>
          <a:p>
            <a:pPr marL="342900" indent="-342900" algn="r" rtl="1">
              <a:spcBef>
                <a:spcPts val="500"/>
              </a:spcBef>
              <a:spcAft>
                <a:spcPts val="500"/>
              </a:spcAft>
            </a:pPr>
            <a:r>
              <a:rPr lang="ar-LY" b="1"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7.</a:t>
            </a:r>
            <a:r>
              <a:rPr lang="ar-SA" b="1"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 مهرجان درج الدولي(درج)</a:t>
            </a:r>
            <a:r>
              <a:rPr lang="ar-LY" b="1"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                                           8. </a:t>
            </a:r>
            <a:r>
              <a:rPr lang="ar-SA" b="1"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مهرجان </a:t>
            </a:r>
            <a:r>
              <a:rPr lang="ar-SA" b="1" dirty="0" err="1" smtClean="0">
                <a:solidFill>
                  <a:schemeClr val="accent1"/>
                </a:solidFill>
                <a:latin typeface="Calibri" panose="020F0502020204030204" pitchFamily="34" charset="0"/>
                <a:ea typeface="Calibri" panose="020F0502020204030204" pitchFamily="34" charset="0"/>
                <a:cs typeface="Arial" panose="020B0604020202020204" pitchFamily="34" charset="0"/>
              </a:rPr>
              <a:t>غات</a:t>
            </a:r>
            <a:r>
              <a:rPr lang="ar-SA" b="1"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 الثقافي (</a:t>
            </a:r>
            <a:r>
              <a:rPr lang="ar-LY" b="1"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 </a:t>
            </a:r>
            <a:r>
              <a:rPr lang="ar-SA" b="1" dirty="0" err="1" smtClean="0">
                <a:solidFill>
                  <a:schemeClr val="accent1"/>
                </a:solidFill>
                <a:latin typeface="Calibri" panose="020F0502020204030204" pitchFamily="34" charset="0"/>
                <a:ea typeface="Calibri" panose="020F0502020204030204" pitchFamily="34" charset="0"/>
                <a:cs typeface="Arial" panose="020B0604020202020204" pitchFamily="34" charset="0"/>
              </a:rPr>
              <a:t>غات</a:t>
            </a:r>
            <a:r>
              <a:rPr lang="ar-SA" b="1"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a:t>
            </a:r>
            <a:endParaRPr lang="en-US" b="1" dirty="0" smtClean="0">
              <a:solidFill>
                <a:schemeClr val="accent1"/>
              </a:solidFill>
              <a:latin typeface="Calibri" panose="020F0502020204030204" pitchFamily="34" charset="0"/>
              <a:ea typeface="Calibri" panose="020F0502020204030204" pitchFamily="34" charset="0"/>
              <a:cs typeface="Arial" panose="020B0604020202020204" pitchFamily="34" charset="0"/>
            </a:endParaRPr>
          </a:p>
          <a:p>
            <a:pPr marL="342900" indent="-342900" algn="r" rtl="1">
              <a:spcBef>
                <a:spcPts val="500"/>
              </a:spcBef>
              <a:spcAft>
                <a:spcPts val="500"/>
              </a:spcAft>
            </a:pPr>
            <a:r>
              <a:rPr lang="ar-LY" b="1"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9.</a:t>
            </a:r>
            <a:r>
              <a:rPr lang="ar-SA" b="1"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 مهرجان </a:t>
            </a:r>
            <a:r>
              <a:rPr lang="ar-SA" b="1" dirty="0" err="1" smtClean="0">
                <a:solidFill>
                  <a:schemeClr val="accent1"/>
                </a:solidFill>
                <a:latin typeface="Calibri" panose="020F0502020204030204" pitchFamily="34" charset="0"/>
                <a:ea typeface="Calibri" panose="020F0502020204030204" pitchFamily="34" charset="0"/>
                <a:cs typeface="Arial" panose="020B0604020202020204" pitchFamily="34" charset="0"/>
              </a:rPr>
              <a:t>غدامس</a:t>
            </a:r>
            <a:r>
              <a:rPr lang="ar-SA" b="1"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 الثقافي (</a:t>
            </a:r>
            <a:r>
              <a:rPr lang="ar-SA" b="1" dirty="0" err="1" smtClean="0">
                <a:solidFill>
                  <a:schemeClr val="accent1"/>
                </a:solidFill>
                <a:latin typeface="Calibri" panose="020F0502020204030204" pitchFamily="34" charset="0"/>
                <a:ea typeface="Calibri" panose="020F0502020204030204" pitchFamily="34" charset="0"/>
                <a:cs typeface="Arial" panose="020B0604020202020204" pitchFamily="34" charset="0"/>
              </a:rPr>
              <a:t>غدامس</a:t>
            </a:r>
            <a:r>
              <a:rPr lang="ar-SA" b="1"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a:t>
            </a:r>
            <a:r>
              <a:rPr lang="ar-LY" b="1"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                                 10. </a:t>
            </a:r>
            <a:r>
              <a:rPr lang="ar-SA" b="1"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مهرجان الزيتونة (</a:t>
            </a:r>
            <a:r>
              <a:rPr lang="ar-LY" b="1"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 </a:t>
            </a:r>
            <a:r>
              <a:rPr lang="ar-SA" b="1" dirty="0" err="1" smtClean="0">
                <a:solidFill>
                  <a:schemeClr val="accent1"/>
                </a:solidFill>
                <a:latin typeface="Calibri" panose="020F0502020204030204" pitchFamily="34" charset="0"/>
                <a:ea typeface="Calibri" panose="020F0502020204030204" pitchFamily="34" charset="0"/>
                <a:cs typeface="Arial" panose="020B0604020202020204" pitchFamily="34" charset="0"/>
              </a:rPr>
              <a:t>جادو</a:t>
            </a:r>
            <a:r>
              <a:rPr lang="ar-LY" b="1"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 </a:t>
            </a:r>
            <a:r>
              <a:rPr lang="ar-SA" b="1"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a:t>
            </a:r>
            <a:endParaRPr lang="en-US" b="1" dirty="0" smtClean="0">
              <a:solidFill>
                <a:schemeClr val="accent1"/>
              </a:solidFill>
              <a:latin typeface="Calibri" panose="020F0502020204030204" pitchFamily="34" charset="0"/>
              <a:ea typeface="Calibri" panose="020F0502020204030204" pitchFamily="34" charset="0"/>
              <a:cs typeface="Arial" panose="020B0604020202020204" pitchFamily="34" charset="0"/>
            </a:endParaRPr>
          </a:p>
          <a:p>
            <a:pPr marL="342900" lvl="0" indent="-342900" algn="r" rtl="1">
              <a:spcBef>
                <a:spcPts val="500"/>
              </a:spcBef>
              <a:spcAft>
                <a:spcPts val="500"/>
              </a:spcAft>
            </a:pPr>
            <a:r>
              <a:rPr lang="ar-LY" b="1"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11.</a:t>
            </a:r>
            <a:r>
              <a:rPr lang="ar-SA" b="1"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 مهرجان سهل </a:t>
            </a:r>
            <a:r>
              <a:rPr lang="ar-SA" b="1" dirty="0" err="1" smtClean="0">
                <a:solidFill>
                  <a:schemeClr val="accent1"/>
                </a:solidFill>
                <a:latin typeface="Calibri" panose="020F0502020204030204" pitchFamily="34" charset="0"/>
                <a:ea typeface="Calibri" panose="020F0502020204030204" pitchFamily="34" charset="0"/>
                <a:cs typeface="Arial" panose="020B0604020202020204" pitchFamily="34" charset="0"/>
              </a:rPr>
              <a:t>الجفارة</a:t>
            </a:r>
            <a:r>
              <a:rPr lang="ar-SA" b="1"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 للشعر وال</a:t>
            </a:r>
            <a:r>
              <a:rPr lang="ar-LY" b="1"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ت</a:t>
            </a:r>
            <a:r>
              <a:rPr lang="ar-SA" b="1" dirty="0" err="1" smtClean="0">
                <a:solidFill>
                  <a:schemeClr val="accent1"/>
                </a:solidFill>
                <a:latin typeface="Calibri" panose="020F0502020204030204" pitchFamily="34" charset="0"/>
                <a:ea typeface="Calibri" panose="020F0502020204030204" pitchFamily="34" charset="0"/>
                <a:cs typeface="Arial" panose="020B0604020202020204" pitchFamily="34" charset="0"/>
              </a:rPr>
              <a:t>را</a:t>
            </a:r>
            <a:r>
              <a:rPr lang="ar-LY" b="1"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ث</a:t>
            </a:r>
            <a:r>
              <a:rPr lang="ar-SA" b="1"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 (الزهراء)</a:t>
            </a:r>
            <a:r>
              <a:rPr lang="ar-LY" b="1"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                12. </a:t>
            </a:r>
            <a:r>
              <a:rPr lang="ar-SA" b="1"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مهرجان البادية للفنون والتراث (باطن الجبل)</a:t>
            </a:r>
            <a:endParaRPr lang="en-US" b="1" dirty="0" smtClean="0">
              <a:solidFill>
                <a:schemeClr val="accent1"/>
              </a:solidFill>
              <a:latin typeface="Calibri" panose="020F0502020204030204" pitchFamily="34" charset="0"/>
              <a:ea typeface="Calibri" panose="020F0502020204030204" pitchFamily="34" charset="0"/>
              <a:cs typeface="Arial" panose="020B0604020202020204" pitchFamily="34" charset="0"/>
            </a:endParaRPr>
          </a:p>
          <a:p>
            <a:pPr marL="342900" indent="-342900" algn="r" rtl="1">
              <a:spcBef>
                <a:spcPts val="500"/>
              </a:spcBef>
              <a:spcAft>
                <a:spcPts val="500"/>
              </a:spcAft>
            </a:pPr>
            <a:r>
              <a:rPr lang="ar-LY" b="1"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13.</a:t>
            </a:r>
            <a:r>
              <a:rPr lang="ar-SA" b="1"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 مهرجان الثقافة الليبية (طرابلس) </a:t>
            </a:r>
            <a:r>
              <a:rPr lang="ar-LY" b="1"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                                14. </a:t>
            </a:r>
            <a:r>
              <a:rPr lang="ar-SA" b="1"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مهرجان الفنون الشعبية (الجميل)</a:t>
            </a:r>
            <a:endParaRPr lang="en-US" b="1" dirty="0" smtClean="0">
              <a:solidFill>
                <a:schemeClr val="accent1"/>
              </a:solidFill>
              <a:latin typeface="Calibri" panose="020F0502020204030204" pitchFamily="34" charset="0"/>
              <a:ea typeface="Calibri" panose="020F0502020204030204" pitchFamily="34" charset="0"/>
              <a:cs typeface="Arial" panose="020B0604020202020204" pitchFamily="34" charset="0"/>
            </a:endParaRPr>
          </a:p>
          <a:p>
            <a:pPr algn="r" rtl="1">
              <a:spcBef>
                <a:spcPts val="500"/>
              </a:spcBef>
              <a:spcAft>
                <a:spcPts val="500"/>
              </a:spcAft>
            </a:pPr>
            <a:r>
              <a:rPr lang="ar-LY" b="1"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15. </a:t>
            </a:r>
            <a:r>
              <a:rPr lang="ar-SA" b="1"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مهرجان </a:t>
            </a:r>
            <a:r>
              <a:rPr lang="ar-SA" b="1" dirty="0" err="1" smtClean="0">
                <a:solidFill>
                  <a:schemeClr val="accent1"/>
                </a:solidFill>
                <a:latin typeface="Calibri" panose="020F0502020204030204" pitchFamily="34" charset="0"/>
                <a:ea typeface="Calibri" panose="020F0502020204030204" pitchFamily="34" charset="0"/>
                <a:cs typeface="Arial" panose="020B0604020202020204" pitchFamily="34" charset="0"/>
              </a:rPr>
              <a:t>الف</a:t>
            </a:r>
            <a:r>
              <a:rPr lang="ar-LY" b="1"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ر</a:t>
            </a:r>
            <a:r>
              <a:rPr lang="ar-SA" b="1" dirty="0" err="1" smtClean="0">
                <a:solidFill>
                  <a:schemeClr val="accent1"/>
                </a:solidFill>
                <a:latin typeface="Calibri" panose="020F0502020204030204" pitchFamily="34" charset="0"/>
                <a:ea typeface="Calibri" panose="020F0502020204030204" pitchFamily="34" charset="0"/>
                <a:cs typeface="Arial" panose="020B0604020202020204" pitchFamily="34" charset="0"/>
              </a:rPr>
              <a:t>وسية</a:t>
            </a:r>
            <a:r>
              <a:rPr lang="ar-SA" b="1"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 والميز الشعبي (</a:t>
            </a:r>
            <a:r>
              <a:rPr lang="ar-SA" b="1" dirty="0" err="1" smtClean="0">
                <a:solidFill>
                  <a:schemeClr val="accent1"/>
                </a:solidFill>
                <a:latin typeface="Calibri" panose="020F0502020204030204" pitchFamily="34" charset="0"/>
                <a:ea typeface="Calibri" panose="020F0502020204030204" pitchFamily="34" charset="0"/>
                <a:cs typeface="Arial" panose="020B0604020202020204" pitchFamily="34" charset="0"/>
              </a:rPr>
              <a:t>العزيزية</a:t>
            </a:r>
            <a:r>
              <a:rPr lang="ar-SA" b="1"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a:t>
            </a:r>
            <a:r>
              <a:rPr lang="ar-LY" b="1"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                    16. </a:t>
            </a:r>
            <a:r>
              <a:rPr lang="ar-SA" b="1"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مهرجان </a:t>
            </a:r>
            <a:r>
              <a:rPr lang="ar-SA" b="1" dirty="0" err="1" smtClean="0">
                <a:solidFill>
                  <a:schemeClr val="accent1"/>
                </a:solidFill>
                <a:latin typeface="Calibri" panose="020F0502020204030204" pitchFamily="34" charset="0"/>
                <a:ea typeface="Calibri" panose="020F0502020204030204" pitchFamily="34" charset="0"/>
                <a:cs typeface="Arial" panose="020B0604020202020204" pitchFamily="34" charset="0"/>
              </a:rPr>
              <a:t>اوسو</a:t>
            </a:r>
            <a:r>
              <a:rPr lang="ar-SA" b="1"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 (</a:t>
            </a:r>
            <a:r>
              <a:rPr lang="ar-SA" b="1" dirty="0" err="1" smtClean="0">
                <a:solidFill>
                  <a:schemeClr val="accent1"/>
                </a:solidFill>
                <a:latin typeface="Calibri" panose="020F0502020204030204" pitchFamily="34" charset="0"/>
                <a:ea typeface="Calibri" panose="020F0502020204030204" pitchFamily="34" charset="0"/>
                <a:cs typeface="Arial" panose="020B0604020202020204" pitchFamily="34" charset="0"/>
              </a:rPr>
              <a:t>زوارة</a:t>
            </a:r>
            <a:r>
              <a:rPr lang="ar-SA" b="1"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a:t>
            </a:r>
            <a:r>
              <a:rPr lang="ar-LY" b="1"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
            </a:r>
            <a:br>
              <a:rPr lang="ar-LY" b="1" dirty="0" smtClean="0">
                <a:solidFill>
                  <a:schemeClr val="accent1"/>
                </a:solidFill>
                <a:latin typeface="Calibri" panose="020F0502020204030204" pitchFamily="34" charset="0"/>
                <a:ea typeface="Calibri" panose="020F0502020204030204" pitchFamily="34" charset="0"/>
                <a:cs typeface="Arial" panose="020B0604020202020204" pitchFamily="34" charset="0"/>
              </a:rPr>
            </a:br>
            <a:r>
              <a:rPr lang="ar-LY" sz="1200" b="1"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
            </a:r>
            <a:br>
              <a:rPr lang="ar-LY" sz="1200" b="1" dirty="0" smtClean="0">
                <a:solidFill>
                  <a:schemeClr val="accent1"/>
                </a:solidFill>
                <a:latin typeface="Calibri" panose="020F0502020204030204" pitchFamily="34" charset="0"/>
                <a:ea typeface="Calibri" panose="020F0502020204030204" pitchFamily="34" charset="0"/>
                <a:cs typeface="Arial" panose="020B0604020202020204" pitchFamily="34" charset="0"/>
              </a:rPr>
            </a:br>
            <a:r>
              <a:rPr lang="ar-LY" b="1"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17.</a:t>
            </a:r>
            <a:r>
              <a:rPr lang="ar-SA" b="1" dirty="0" smtClean="0"/>
              <a:t> </a:t>
            </a:r>
            <a:r>
              <a:rPr lang="ar-SA" b="1"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مهرجان النخلة الليبية (مختلف المدن )</a:t>
            </a:r>
            <a:r>
              <a:rPr lang="ar-LY" b="1"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                           18. </a:t>
            </a:r>
            <a:r>
              <a:rPr lang="ar-SA" b="1"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مهرجان </a:t>
            </a:r>
            <a:r>
              <a:rPr lang="ar-SA" b="1" dirty="0" err="1" smtClean="0">
                <a:solidFill>
                  <a:schemeClr val="accent1"/>
                </a:solidFill>
                <a:latin typeface="Calibri" panose="020F0502020204030204" pitchFamily="34" charset="0"/>
                <a:ea typeface="Calibri" panose="020F0502020204030204" pitchFamily="34" charset="0"/>
                <a:cs typeface="Arial" panose="020B0604020202020204" pitchFamily="34" charset="0"/>
              </a:rPr>
              <a:t>روبيانة</a:t>
            </a:r>
            <a:r>
              <a:rPr lang="ar-SA" b="1"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 السنوي (</a:t>
            </a:r>
            <a:r>
              <a:rPr lang="ar-SA" b="1" dirty="0" err="1" smtClean="0">
                <a:solidFill>
                  <a:schemeClr val="accent1"/>
                </a:solidFill>
                <a:latin typeface="Calibri" panose="020F0502020204030204" pitchFamily="34" charset="0"/>
                <a:ea typeface="Calibri" panose="020F0502020204030204" pitchFamily="34" charset="0"/>
                <a:cs typeface="Arial" panose="020B0604020202020204" pitchFamily="34" charset="0"/>
              </a:rPr>
              <a:t>روبيانة</a:t>
            </a:r>
            <a:r>
              <a:rPr lang="ar-SA" b="1"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 )</a:t>
            </a:r>
            <a:r>
              <a:rPr lang="ar-LY" b="1"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
            </a:r>
            <a:br>
              <a:rPr lang="ar-LY" b="1" dirty="0" smtClean="0">
                <a:solidFill>
                  <a:schemeClr val="accent1"/>
                </a:solidFill>
                <a:latin typeface="Calibri" panose="020F0502020204030204" pitchFamily="34" charset="0"/>
                <a:ea typeface="Calibri" panose="020F0502020204030204" pitchFamily="34" charset="0"/>
                <a:cs typeface="Arial" panose="020B0604020202020204" pitchFamily="34" charset="0"/>
              </a:rPr>
            </a:br>
            <a:r>
              <a:rPr lang="ar-LY" sz="1100" b="1"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
            </a:r>
            <a:br>
              <a:rPr lang="ar-LY" sz="1100" b="1" dirty="0" smtClean="0">
                <a:solidFill>
                  <a:schemeClr val="accent1"/>
                </a:solidFill>
                <a:latin typeface="Calibri" panose="020F0502020204030204" pitchFamily="34" charset="0"/>
                <a:ea typeface="Calibri" panose="020F0502020204030204" pitchFamily="34" charset="0"/>
                <a:cs typeface="Arial" panose="020B0604020202020204" pitchFamily="34" charset="0"/>
              </a:rPr>
            </a:br>
            <a:r>
              <a:rPr lang="ar-LY" b="1"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19. </a:t>
            </a:r>
            <a:r>
              <a:rPr lang="ar-SA" b="1"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مهرجان زلة للشعر والقصة (زلة )</a:t>
            </a:r>
            <a:r>
              <a:rPr lang="ar-LY" b="1"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                               20. </a:t>
            </a:r>
            <a:r>
              <a:rPr lang="ar-SA" b="1"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مهرجان </a:t>
            </a:r>
            <a:r>
              <a:rPr lang="ar-SA" b="1" dirty="0" err="1" smtClean="0">
                <a:solidFill>
                  <a:schemeClr val="accent1"/>
                </a:solidFill>
                <a:latin typeface="Calibri" panose="020F0502020204030204" pitchFamily="34" charset="0"/>
                <a:ea typeface="Calibri" panose="020F0502020204030204" pitchFamily="34" charset="0"/>
                <a:cs typeface="Arial" panose="020B0604020202020204" pitchFamily="34" charset="0"/>
              </a:rPr>
              <a:t>مزدة</a:t>
            </a:r>
            <a:r>
              <a:rPr lang="ar-SA" b="1"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 الثقافي (</a:t>
            </a:r>
            <a:r>
              <a:rPr lang="ar-SA" b="1" dirty="0" err="1" smtClean="0">
                <a:solidFill>
                  <a:schemeClr val="accent1"/>
                </a:solidFill>
                <a:latin typeface="Calibri" panose="020F0502020204030204" pitchFamily="34" charset="0"/>
                <a:ea typeface="Calibri" panose="020F0502020204030204" pitchFamily="34" charset="0"/>
                <a:cs typeface="Arial" panose="020B0604020202020204" pitchFamily="34" charset="0"/>
              </a:rPr>
              <a:t>مزدة</a:t>
            </a:r>
            <a:r>
              <a:rPr lang="ar-SA" b="1"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 )</a:t>
            </a:r>
            <a:r>
              <a:rPr lang="ar-LY" b="1"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
            </a:r>
            <a:br>
              <a:rPr lang="ar-LY" b="1" dirty="0" smtClean="0">
                <a:solidFill>
                  <a:schemeClr val="accent1"/>
                </a:solidFill>
                <a:latin typeface="Calibri" panose="020F0502020204030204" pitchFamily="34" charset="0"/>
                <a:ea typeface="Calibri" panose="020F0502020204030204" pitchFamily="34" charset="0"/>
                <a:cs typeface="Arial" panose="020B0604020202020204" pitchFamily="34" charset="0"/>
              </a:rPr>
            </a:br>
            <a:r>
              <a:rPr lang="ar-LY" sz="1200" b="1"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
            </a:r>
            <a:br>
              <a:rPr lang="ar-LY" sz="1200" b="1" dirty="0" smtClean="0">
                <a:solidFill>
                  <a:schemeClr val="accent1"/>
                </a:solidFill>
                <a:latin typeface="Calibri" panose="020F0502020204030204" pitchFamily="34" charset="0"/>
                <a:ea typeface="Calibri" panose="020F0502020204030204" pitchFamily="34" charset="0"/>
                <a:cs typeface="Arial" panose="020B0604020202020204" pitchFamily="34" charset="0"/>
              </a:rPr>
            </a:br>
            <a:r>
              <a:rPr lang="ar-LY" b="1"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21.</a:t>
            </a:r>
            <a:r>
              <a:rPr lang="ar-SA" b="1" dirty="0" smtClean="0"/>
              <a:t> </a:t>
            </a:r>
            <a:r>
              <a:rPr lang="ar-SA" b="1"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مهرجان </a:t>
            </a:r>
            <a:r>
              <a:rPr lang="ar-LY" b="1"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إ</a:t>
            </a:r>
            <a:r>
              <a:rPr lang="ar-SA" b="1" dirty="0" err="1" smtClean="0">
                <a:solidFill>
                  <a:schemeClr val="accent1"/>
                </a:solidFill>
                <a:latin typeface="Calibri" panose="020F0502020204030204" pitchFamily="34" charset="0"/>
                <a:ea typeface="Calibri" panose="020F0502020204030204" pitchFamily="34" charset="0"/>
                <a:cs typeface="Arial" panose="020B0604020202020204" pitchFamily="34" charset="0"/>
              </a:rPr>
              <a:t>يراتو</a:t>
            </a:r>
            <a:r>
              <a:rPr lang="ar-LY" b="1"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 </a:t>
            </a:r>
            <a:r>
              <a:rPr lang="ar-SA" b="1"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السينمائي( الخمس)</a:t>
            </a:r>
            <a:r>
              <a:rPr lang="ar-LY" b="1"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                              22. </a:t>
            </a:r>
            <a:r>
              <a:rPr lang="ar-SA" b="1"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مهرجان أبو </a:t>
            </a:r>
            <a:r>
              <a:rPr lang="ar-SA" b="1" dirty="0" err="1" smtClean="0">
                <a:solidFill>
                  <a:schemeClr val="accent1"/>
                </a:solidFill>
                <a:latin typeface="Calibri" panose="020F0502020204030204" pitchFamily="34" charset="0"/>
                <a:ea typeface="Calibri" panose="020F0502020204030204" pitchFamily="34" charset="0"/>
                <a:cs typeface="Arial" panose="020B0604020202020204" pitchFamily="34" charset="0"/>
              </a:rPr>
              <a:t>نجيم</a:t>
            </a:r>
            <a:r>
              <a:rPr lang="ar-SA" b="1"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 للشعر والتراث (أبو </a:t>
            </a:r>
            <a:r>
              <a:rPr lang="ar-SA" b="1" dirty="0" err="1" smtClean="0">
                <a:solidFill>
                  <a:schemeClr val="accent1"/>
                </a:solidFill>
                <a:latin typeface="Calibri" panose="020F0502020204030204" pitchFamily="34" charset="0"/>
                <a:ea typeface="Calibri" panose="020F0502020204030204" pitchFamily="34" charset="0"/>
                <a:cs typeface="Arial" panose="020B0604020202020204" pitchFamily="34" charset="0"/>
              </a:rPr>
              <a:t>نجيم</a:t>
            </a:r>
            <a:r>
              <a:rPr lang="ar-SA" b="1"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 )</a:t>
            </a:r>
            <a:r>
              <a:rPr lang="ar-LY" b="1"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
            </a:r>
            <a:br>
              <a:rPr lang="ar-LY" b="1" dirty="0" smtClean="0">
                <a:solidFill>
                  <a:schemeClr val="accent1"/>
                </a:solidFill>
                <a:latin typeface="Calibri" panose="020F0502020204030204" pitchFamily="34" charset="0"/>
                <a:ea typeface="Calibri" panose="020F0502020204030204" pitchFamily="34" charset="0"/>
                <a:cs typeface="Arial" panose="020B0604020202020204" pitchFamily="34" charset="0"/>
              </a:rPr>
            </a:br>
            <a:r>
              <a:rPr lang="ar-LY" sz="1200" b="1"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
            </a:r>
            <a:br>
              <a:rPr lang="ar-LY" sz="1200" b="1" dirty="0" smtClean="0">
                <a:solidFill>
                  <a:schemeClr val="accent1"/>
                </a:solidFill>
                <a:latin typeface="Calibri" panose="020F0502020204030204" pitchFamily="34" charset="0"/>
                <a:ea typeface="Calibri" panose="020F0502020204030204" pitchFamily="34" charset="0"/>
                <a:cs typeface="Arial" panose="020B0604020202020204" pitchFamily="34" charset="0"/>
              </a:rPr>
            </a:br>
            <a:r>
              <a:rPr lang="ar-LY" b="1"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23. </a:t>
            </a:r>
            <a:r>
              <a:rPr lang="ar-SA" b="1"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مهرجان رأس السنة </a:t>
            </a:r>
            <a:r>
              <a:rPr lang="ar-SA" b="1" dirty="0" err="1" smtClean="0">
                <a:solidFill>
                  <a:schemeClr val="accent1"/>
                </a:solidFill>
                <a:latin typeface="Calibri" panose="020F0502020204030204" pitchFamily="34" charset="0"/>
                <a:ea typeface="Calibri" panose="020F0502020204030204" pitchFamily="34" charset="0"/>
                <a:cs typeface="Arial" panose="020B0604020202020204" pitchFamily="34" charset="0"/>
              </a:rPr>
              <a:t>الامازيغية</a:t>
            </a:r>
            <a:r>
              <a:rPr lang="ar-SA" b="1"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 ( </a:t>
            </a:r>
            <a:r>
              <a:rPr lang="ar-SA" b="1" dirty="0" err="1" smtClean="0">
                <a:solidFill>
                  <a:schemeClr val="accent1"/>
                </a:solidFill>
                <a:latin typeface="Calibri" panose="020F0502020204030204" pitchFamily="34" charset="0"/>
                <a:ea typeface="Calibri" panose="020F0502020204030204" pitchFamily="34" charset="0"/>
                <a:cs typeface="Arial" panose="020B0604020202020204" pitchFamily="34" charset="0"/>
              </a:rPr>
              <a:t>جادو</a:t>
            </a:r>
            <a:r>
              <a:rPr lang="ar-SA" b="1"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a:t>
            </a:r>
            <a:r>
              <a:rPr lang="ar-LY" b="1"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                          24. </a:t>
            </a:r>
            <a:r>
              <a:rPr lang="ar-SA" b="1"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مهرجان عيد </a:t>
            </a:r>
            <a:r>
              <a:rPr lang="ar-SA" b="1" dirty="0" err="1" smtClean="0">
                <a:solidFill>
                  <a:schemeClr val="accent1"/>
                </a:solidFill>
                <a:latin typeface="Calibri" panose="020F0502020204030204" pitchFamily="34" charset="0"/>
                <a:ea typeface="Calibri" panose="020F0502020204030204" pitchFamily="34" charset="0"/>
                <a:cs typeface="Arial" panose="020B0604020202020204" pitchFamily="34" charset="0"/>
              </a:rPr>
              <a:t>الام</a:t>
            </a:r>
            <a:r>
              <a:rPr lang="ar-SA" b="1"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 (طرابلس) </a:t>
            </a:r>
            <a:r>
              <a:rPr lang="ar-LY" b="1"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
            </a:r>
            <a:br>
              <a:rPr lang="ar-LY" b="1" dirty="0" smtClean="0">
                <a:solidFill>
                  <a:schemeClr val="accent1"/>
                </a:solidFill>
                <a:latin typeface="Calibri" panose="020F0502020204030204" pitchFamily="34" charset="0"/>
                <a:ea typeface="Calibri" panose="020F0502020204030204" pitchFamily="34" charset="0"/>
                <a:cs typeface="Arial" panose="020B0604020202020204" pitchFamily="34" charset="0"/>
              </a:rPr>
            </a:br>
            <a:r>
              <a:rPr lang="ar-LY" b="1"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
            </a:r>
            <a:br>
              <a:rPr lang="ar-LY" b="1" dirty="0" smtClean="0">
                <a:solidFill>
                  <a:schemeClr val="accent1"/>
                </a:solidFill>
                <a:latin typeface="Calibri" panose="020F0502020204030204" pitchFamily="34" charset="0"/>
                <a:ea typeface="Calibri" panose="020F0502020204030204" pitchFamily="34" charset="0"/>
                <a:cs typeface="Arial" panose="020B0604020202020204" pitchFamily="34" charset="0"/>
              </a:rPr>
            </a:br>
            <a:r>
              <a:rPr lang="ar-LY" b="1"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25.</a:t>
            </a:r>
            <a:r>
              <a:rPr lang="ar-SA" b="1"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 مهرجان عيد الطفل (طرابلس)</a:t>
            </a:r>
            <a:r>
              <a:rPr lang="ar-LY" b="1"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                                     26. </a:t>
            </a:r>
            <a:r>
              <a:rPr lang="ar-SA" b="1"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مهرجان الطفل </a:t>
            </a:r>
            <a:r>
              <a:rPr lang="ar-SA" b="1" dirty="0" err="1" smtClean="0">
                <a:solidFill>
                  <a:schemeClr val="accent1"/>
                </a:solidFill>
                <a:latin typeface="Calibri" panose="020F0502020204030204" pitchFamily="34" charset="0"/>
                <a:ea typeface="Calibri" panose="020F0502020204030204" pitchFamily="34" charset="0"/>
                <a:cs typeface="Arial" panose="020B0604020202020204" pitchFamily="34" charset="0"/>
              </a:rPr>
              <a:t>المغاربي</a:t>
            </a:r>
            <a:r>
              <a:rPr lang="ar-SA" b="1"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 طرابلس)</a:t>
            </a:r>
            <a:endParaRPr lang="en-US" b="1" dirty="0" smtClean="0">
              <a:solidFill>
                <a:schemeClr val="accent1"/>
              </a:solidFill>
              <a:latin typeface="Calibri" panose="020F0502020204030204" pitchFamily="34" charset="0"/>
              <a:ea typeface="Calibri" panose="020F0502020204030204" pitchFamily="34" charset="0"/>
              <a:cs typeface="Arial" panose="020B0604020202020204" pitchFamily="34"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50724" y="1518758"/>
            <a:ext cx="11017044" cy="3016210"/>
          </a:xfrm>
          <a:prstGeom prst="rect">
            <a:avLst/>
          </a:prstGeom>
        </p:spPr>
        <p:txBody>
          <a:bodyPr wrap="square">
            <a:spAutoFit/>
          </a:bodyPr>
          <a:lstStyle/>
          <a:p>
            <a:pPr marL="342900" lvl="0" indent="-342900" algn="r" rtl="1">
              <a:spcBef>
                <a:spcPts val="500"/>
              </a:spcBef>
              <a:spcAft>
                <a:spcPts val="500"/>
              </a:spcAft>
            </a:pPr>
            <a:r>
              <a:rPr lang="ar-LY" sz="2000" b="1"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27. </a:t>
            </a:r>
            <a:r>
              <a:rPr lang="ar-SA" sz="2000" b="1"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مهرجان اليوم العالمي  للمرأة (طرابلس)</a:t>
            </a:r>
            <a:r>
              <a:rPr lang="ar-LY" sz="2000" b="1"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                             28.</a:t>
            </a:r>
            <a:r>
              <a:rPr lang="ar-SA" sz="2000" b="1"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 مهرجان طرابلس الدولي للم</a:t>
            </a:r>
            <a:r>
              <a:rPr lang="ar-LY" sz="2000" b="1"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ا</a:t>
            </a:r>
            <a:r>
              <a:rPr lang="ar-SA" sz="2000" b="1" dirty="0" err="1" smtClean="0">
                <a:solidFill>
                  <a:schemeClr val="accent1"/>
                </a:solidFill>
                <a:latin typeface="Calibri" panose="020F0502020204030204" pitchFamily="34" charset="0"/>
                <a:ea typeface="Calibri" panose="020F0502020204030204" pitchFamily="34" charset="0"/>
                <a:cs typeface="Arial" panose="020B0604020202020204" pitchFamily="34" charset="0"/>
              </a:rPr>
              <a:t>لوف</a:t>
            </a:r>
            <a:endParaRPr lang="en-US" sz="2000" b="1" dirty="0" smtClean="0">
              <a:solidFill>
                <a:schemeClr val="accent1"/>
              </a:solidFill>
              <a:latin typeface="Calibri" panose="020F0502020204030204" pitchFamily="34" charset="0"/>
              <a:ea typeface="Calibri" panose="020F0502020204030204" pitchFamily="34" charset="0"/>
              <a:cs typeface="Arial" panose="020B0604020202020204" pitchFamily="34" charset="0"/>
            </a:endParaRPr>
          </a:p>
          <a:p>
            <a:pPr marL="342900" indent="-342900" algn="r" rtl="1">
              <a:spcBef>
                <a:spcPts val="500"/>
              </a:spcBef>
              <a:spcAft>
                <a:spcPts val="500"/>
              </a:spcAft>
            </a:pPr>
            <a:r>
              <a:rPr lang="ar-LY" sz="2000" b="1"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29. </a:t>
            </a:r>
            <a:r>
              <a:rPr lang="ar-SA" sz="2000" b="1"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مهرجان </a:t>
            </a:r>
            <a:r>
              <a:rPr lang="ar-SA" sz="2000" b="1" dirty="0" err="1" smtClean="0">
                <a:solidFill>
                  <a:schemeClr val="accent1"/>
                </a:solidFill>
                <a:latin typeface="Calibri" panose="020F0502020204030204" pitchFamily="34" charset="0"/>
                <a:ea typeface="Calibri" panose="020F0502020204030204" pitchFamily="34" charset="0"/>
                <a:cs typeface="Arial" panose="020B0604020202020204" pitchFamily="34" charset="0"/>
              </a:rPr>
              <a:t>كرنفال</a:t>
            </a:r>
            <a:r>
              <a:rPr lang="ar-SA" sz="2000" b="1"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 العاصمة للسلام(طرابلس)</a:t>
            </a:r>
            <a:r>
              <a:rPr lang="ar-LY" sz="2000" b="1" smtClean="0">
                <a:solidFill>
                  <a:schemeClr val="accent1"/>
                </a:solidFill>
                <a:latin typeface="Calibri" panose="020F0502020204030204" pitchFamily="34" charset="0"/>
                <a:ea typeface="Calibri" panose="020F0502020204030204" pitchFamily="34" charset="0"/>
                <a:cs typeface="Arial" panose="020B0604020202020204" pitchFamily="34" charset="0"/>
              </a:rPr>
              <a:t>                           </a:t>
            </a:r>
            <a:r>
              <a:rPr lang="ar-LY" sz="2000" b="1"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30. </a:t>
            </a:r>
            <a:r>
              <a:rPr lang="ar-SA" sz="2000" b="1"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مهرجان أيام سبها الثقافية (سبها)</a:t>
            </a:r>
            <a:endParaRPr lang="en-US" sz="2000" b="1" dirty="0" smtClean="0">
              <a:solidFill>
                <a:schemeClr val="accent1"/>
              </a:solidFill>
              <a:latin typeface="Calibri" panose="020F0502020204030204" pitchFamily="34" charset="0"/>
              <a:ea typeface="Calibri" panose="020F0502020204030204" pitchFamily="34" charset="0"/>
              <a:cs typeface="Arial" panose="020B0604020202020204" pitchFamily="34" charset="0"/>
            </a:endParaRPr>
          </a:p>
          <a:p>
            <a:pPr marL="342900" lvl="0" indent="-342900" algn="r" rtl="1">
              <a:spcBef>
                <a:spcPts val="500"/>
              </a:spcBef>
              <a:spcAft>
                <a:spcPts val="500"/>
              </a:spcAft>
            </a:pPr>
            <a:r>
              <a:rPr lang="ar-LY" sz="2000" b="1"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31.</a:t>
            </a:r>
            <a:r>
              <a:rPr lang="ar-SA" sz="2000" b="1"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 مهرجان </a:t>
            </a:r>
            <a:r>
              <a:rPr lang="ar-SA" sz="2000" b="1" dirty="0" err="1" smtClean="0">
                <a:solidFill>
                  <a:schemeClr val="accent1"/>
                </a:solidFill>
                <a:latin typeface="Calibri" panose="020F0502020204030204" pitchFamily="34" charset="0"/>
                <a:ea typeface="Calibri" panose="020F0502020204030204" pitchFamily="34" charset="0"/>
                <a:cs typeface="Arial" panose="020B0604020202020204" pitchFamily="34" charset="0"/>
              </a:rPr>
              <a:t>زلاف</a:t>
            </a:r>
            <a:r>
              <a:rPr lang="ar-SA" sz="2000" b="1"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 الشعبي للفنون والتراث (</a:t>
            </a:r>
            <a:r>
              <a:rPr lang="ar-SA" sz="2000" b="1" dirty="0" err="1" smtClean="0">
                <a:solidFill>
                  <a:schemeClr val="accent1"/>
                </a:solidFill>
                <a:latin typeface="Calibri" panose="020F0502020204030204" pitchFamily="34" charset="0"/>
                <a:ea typeface="Calibri" panose="020F0502020204030204" pitchFamily="34" charset="0"/>
                <a:cs typeface="Arial" panose="020B0604020202020204" pitchFamily="34" charset="0"/>
              </a:rPr>
              <a:t>وادى</a:t>
            </a:r>
            <a:r>
              <a:rPr lang="ar-SA" sz="2000" b="1"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 الشاطئ)</a:t>
            </a:r>
            <a:r>
              <a:rPr lang="ar-LY" sz="2000" b="1"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            32. </a:t>
            </a:r>
            <a:r>
              <a:rPr lang="ar-SA" sz="2000" b="1"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معرض </a:t>
            </a:r>
            <a:r>
              <a:rPr lang="ar-SA" sz="2000" b="1" dirty="0" err="1" smtClean="0">
                <a:solidFill>
                  <a:schemeClr val="accent1"/>
                </a:solidFill>
                <a:latin typeface="Calibri" panose="020F0502020204030204" pitchFamily="34" charset="0"/>
                <a:ea typeface="Calibri" panose="020F0502020204030204" pitchFamily="34" charset="0"/>
                <a:cs typeface="Arial" panose="020B0604020202020204" pitchFamily="34" charset="0"/>
              </a:rPr>
              <a:t>الزنتان</a:t>
            </a:r>
            <a:r>
              <a:rPr lang="ar-SA" sz="2000" b="1"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 للكتاب (</a:t>
            </a:r>
            <a:r>
              <a:rPr lang="ar-SA" sz="2000" b="1" dirty="0" err="1" smtClean="0">
                <a:solidFill>
                  <a:schemeClr val="accent1"/>
                </a:solidFill>
                <a:latin typeface="Calibri" panose="020F0502020204030204" pitchFamily="34" charset="0"/>
                <a:ea typeface="Calibri" panose="020F0502020204030204" pitchFamily="34" charset="0"/>
                <a:cs typeface="Arial" panose="020B0604020202020204" pitchFamily="34" charset="0"/>
              </a:rPr>
              <a:t>الزنتان</a:t>
            </a:r>
            <a:r>
              <a:rPr lang="ar-SA" sz="2000" b="1"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a:t>
            </a:r>
            <a:endParaRPr lang="en-US" sz="2000" b="1" dirty="0" smtClean="0">
              <a:solidFill>
                <a:schemeClr val="accent1"/>
              </a:solidFill>
              <a:latin typeface="Calibri" panose="020F0502020204030204" pitchFamily="34" charset="0"/>
              <a:ea typeface="Calibri" panose="020F0502020204030204" pitchFamily="34" charset="0"/>
              <a:cs typeface="Arial" panose="020B0604020202020204" pitchFamily="34" charset="0"/>
            </a:endParaRPr>
          </a:p>
          <a:p>
            <a:pPr marL="342900" indent="-342900" algn="r" rtl="1">
              <a:spcBef>
                <a:spcPts val="500"/>
              </a:spcBef>
              <a:spcAft>
                <a:spcPts val="500"/>
              </a:spcAft>
            </a:pPr>
            <a:r>
              <a:rPr lang="ar-LY" sz="2000" b="1"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33.</a:t>
            </a:r>
            <a:r>
              <a:rPr lang="ar-SA" sz="2000" b="1"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 مهرجان الأسبوع الثقافي المفتوح (طرابلس)</a:t>
            </a:r>
            <a:r>
              <a:rPr lang="ar-LY" sz="2000" b="1"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                        34. </a:t>
            </a:r>
            <a:r>
              <a:rPr lang="ar-SA" sz="2000" b="1"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مهرجان </a:t>
            </a:r>
            <a:r>
              <a:rPr lang="ar-SA" sz="2000" b="1" dirty="0" err="1" smtClean="0">
                <a:solidFill>
                  <a:schemeClr val="accent1"/>
                </a:solidFill>
                <a:latin typeface="Calibri" panose="020F0502020204030204" pitchFamily="34" charset="0"/>
                <a:ea typeface="Calibri" panose="020F0502020204030204" pitchFamily="34" charset="0"/>
                <a:cs typeface="Arial" panose="020B0604020202020204" pitchFamily="34" charset="0"/>
              </a:rPr>
              <a:t>لبتس</a:t>
            </a:r>
            <a:r>
              <a:rPr lang="ar-LY" sz="2000" b="1"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 </a:t>
            </a:r>
            <a:r>
              <a:rPr lang="ar-SA" sz="2000" b="1" dirty="0" err="1" smtClean="0">
                <a:solidFill>
                  <a:schemeClr val="accent1"/>
                </a:solidFill>
                <a:latin typeface="Calibri" panose="020F0502020204030204" pitchFamily="34" charset="0"/>
                <a:ea typeface="Calibri" panose="020F0502020204030204" pitchFamily="34" charset="0"/>
                <a:cs typeface="Arial" panose="020B0604020202020204" pitchFamily="34" charset="0"/>
              </a:rPr>
              <a:t>الدولى</a:t>
            </a:r>
            <a:r>
              <a:rPr lang="ar-SA" sz="2000" b="1"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 لمسرح الطفل والعرائس( </a:t>
            </a:r>
            <a:r>
              <a:rPr lang="ar-SA" sz="2000" b="1" dirty="0" err="1" smtClean="0">
                <a:solidFill>
                  <a:schemeClr val="accent1"/>
                </a:solidFill>
                <a:latin typeface="Calibri" panose="020F0502020204030204" pitchFamily="34" charset="0"/>
                <a:ea typeface="Calibri" panose="020F0502020204030204" pitchFamily="34" charset="0"/>
                <a:cs typeface="Arial" panose="020B0604020202020204" pitchFamily="34" charset="0"/>
              </a:rPr>
              <a:t>صبراتة</a:t>
            </a:r>
            <a:r>
              <a:rPr lang="ar-SA" sz="2000" b="1"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 )</a:t>
            </a:r>
            <a:endParaRPr lang="en-US" sz="2000" b="1" dirty="0" smtClean="0">
              <a:solidFill>
                <a:schemeClr val="accent1"/>
              </a:solidFill>
              <a:latin typeface="Calibri" panose="020F0502020204030204" pitchFamily="34" charset="0"/>
              <a:ea typeface="Calibri" panose="020F0502020204030204" pitchFamily="34" charset="0"/>
              <a:cs typeface="Arial" panose="020B0604020202020204" pitchFamily="34" charset="0"/>
            </a:endParaRPr>
          </a:p>
          <a:p>
            <a:pPr marL="342900" indent="-342900" algn="r" rtl="1">
              <a:spcBef>
                <a:spcPts val="500"/>
              </a:spcBef>
              <a:spcAft>
                <a:spcPts val="500"/>
              </a:spcAft>
            </a:pPr>
            <a:r>
              <a:rPr lang="ar-LY" sz="2000" b="1"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35.</a:t>
            </a:r>
            <a:r>
              <a:rPr lang="ar-SA" sz="2000" b="1"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 مهرجان </a:t>
            </a:r>
            <a:r>
              <a:rPr lang="ar-SA" sz="2000" b="1" dirty="0" err="1" smtClean="0">
                <a:solidFill>
                  <a:schemeClr val="accent1"/>
                </a:solidFill>
                <a:latin typeface="Calibri" panose="020F0502020204030204" pitchFamily="34" charset="0"/>
                <a:ea typeface="Calibri" panose="020F0502020204030204" pitchFamily="34" charset="0"/>
                <a:cs typeface="Arial" panose="020B0604020202020204" pitchFamily="34" charset="0"/>
              </a:rPr>
              <a:t>ك</a:t>
            </a:r>
            <a:r>
              <a:rPr lang="ar-LY" sz="2000" b="1"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أ</a:t>
            </a:r>
            <a:r>
              <a:rPr lang="ar-SA" sz="2000" b="1"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س ليبيا للسلام ( </a:t>
            </a:r>
            <a:r>
              <a:rPr lang="ar-SA" sz="2000" b="1" dirty="0" err="1" smtClean="0">
                <a:solidFill>
                  <a:schemeClr val="accent1"/>
                </a:solidFill>
                <a:latin typeface="Calibri" panose="020F0502020204030204" pitchFamily="34" charset="0"/>
                <a:ea typeface="Calibri" panose="020F0502020204030204" pitchFamily="34" charset="0"/>
                <a:cs typeface="Arial" panose="020B0604020202020204" pitchFamily="34" charset="0"/>
              </a:rPr>
              <a:t>غريان</a:t>
            </a:r>
            <a:r>
              <a:rPr lang="ar-SA" sz="2000" b="1"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a:t>
            </a:r>
            <a:r>
              <a:rPr lang="ar-LY" sz="2000" b="1"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                                  36. </a:t>
            </a:r>
            <a:r>
              <a:rPr lang="ar-SA" sz="2000" b="1"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مهرجان </a:t>
            </a:r>
            <a:r>
              <a:rPr lang="ar-SA" sz="2000" b="1" dirty="0" err="1" smtClean="0">
                <a:solidFill>
                  <a:schemeClr val="accent1"/>
                </a:solidFill>
                <a:latin typeface="Calibri" panose="020F0502020204030204" pitchFamily="34" charset="0"/>
                <a:ea typeface="Calibri" panose="020F0502020204030204" pitchFamily="34" charset="0"/>
                <a:cs typeface="Arial" panose="020B0604020202020204" pitchFamily="34" charset="0"/>
              </a:rPr>
              <a:t>ملاقات</a:t>
            </a:r>
            <a:r>
              <a:rPr lang="ar-SA" sz="2000" b="1"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 الربيع ( </a:t>
            </a:r>
            <a:r>
              <a:rPr lang="ar-SA" sz="2000" b="1" dirty="0" err="1" smtClean="0">
                <a:solidFill>
                  <a:schemeClr val="accent1"/>
                </a:solidFill>
                <a:latin typeface="Calibri" panose="020F0502020204030204" pitchFamily="34" charset="0"/>
                <a:ea typeface="Calibri" panose="020F0502020204030204" pitchFamily="34" charset="0"/>
                <a:cs typeface="Arial" panose="020B0604020202020204" pitchFamily="34" charset="0"/>
              </a:rPr>
              <a:t>سوكنة</a:t>
            </a:r>
            <a:r>
              <a:rPr lang="ar-SA" sz="2000" b="1"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 ) </a:t>
            </a:r>
            <a:endParaRPr lang="en-US" sz="2000" b="1" dirty="0" smtClean="0">
              <a:solidFill>
                <a:schemeClr val="accent1"/>
              </a:solidFill>
              <a:latin typeface="Calibri" panose="020F0502020204030204" pitchFamily="34" charset="0"/>
              <a:ea typeface="Calibri" panose="020F0502020204030204" pitchFamily="34" charset="0"/>
              <a:cs typeface="Arial" panose="020B0604020202020204" pitchFamily="34" charset="0"/>
            </a:endParaRPr>
          </a:p>
          <a:p>
            <a:pPr marL="342900" lvl="0" indent="-342900" algn="r" rtl="1">
              <a:spcBef>
                <a:spcPts val="500"/>
              </a:spcBef>
              <a:spcAft>
                <a:spcPts val="500"/>
              </a:spcAft>
            </a:pPr>
            <a:r>
              <a:rPr lang="ar-LY" sz="2000" b="1"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37.</a:t>
            </a:r>
            <a:r>
              <a:rPr lang="ar-SA" sz="2000" b="1"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 مهرجان رالي </a:t>
            </a:r>
            <a:r>
              <a:rPr lang="ar-SA" sz="2000" b="1" dirty="0" err="1" smtClean="0">
                <a:solidFill>
                  <a:schemeClr val="accent1"/>
                </a:solidFill>
                <a:latin typeface="Calibri" panose="020F0502020204030204" pitchFamily="34" charset="0"/>
                <a:ea typeface="Calibri" panose="020F0502020204030204" pitchFamily="34" charset="0"/>
                <a:cs typeface="Arial" panose="020B0604020202020204" pitchFamily="34" charset="0"/>
              </a:rPr>
              <a:t>الزنتان</a:t>
            </a:r>
            <a:r>
              <a:rPr lang="ar-SA" sz="2000" b="1"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 الثقافي ( </a:t>
            </a:r>
            <a:r>
              <a:rPr lang="ar-SA" sz="2000" b="1" dirty="0" err="1" smtClean="0">
                <a:solidFill>
                  <a:schemeClr val="accent1"/>
                </a:solidFill>
                <a:latin typeface="Calibri" panose="020F0502020204030204" pitchFamily="34" charset="0"/>
                <a:ea typeface="Calibri" panose="020F0502020204030204" pitchFamily="34" charset="0"/>
                <a:cs typeface="Arial" panose="020B0604020202020204" pitchFamily="34" charset="0"/>
              </a:rPr>
              <a:t>الزنتان</a:t>
            </a:r>
            <a:r>
              <a:rPr lang="ar-SA" sz="2000" b="1"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 )</a:t>
            </a:r>
            <a:r>
              <a:rPr lang="ar-LY" sz="2000" b="1"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                            38. </a:t>
            </a:r>
            <a:r>
              <a:rPr lang="ar-SA" sz="2000" b="1"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مهرجان رالي سيفا الثقافي (</a:t>
            </a:r>
            <a:r>
              <a:rPr lang="ar-SA" sz="2000" b="1" dirty="0" err="1" smtClean="0">
                <a:solidFill>
                  <a:schemeClr val="accent1"/>
                </a:solidFill>
                <a:latin typeface="Calibri" panose="020F0502020204030204" pitchFamily="34" charset="0"/>
                <a:ea typeface="Calibri" panose="020F0502020204030204" pitchFamily="34" charset="0"/>
                <a:cs typeface="Arial" panose="020B0604020202020204" pitchFamily="34" charset="0"/>
              </a:rPr>
              <a:t>العجيلات</a:t>
            </a:r>
            <a:r>
              <a:rPr lang="ar-SA" sz="2000" b="1"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 )</a:t>
            </a:r>
            <a:endParaRPr lang="en-US" sz="2000" b="1" dirty="0" smtClean="0">
              <a:solidFill>
                <a:schemeClr val="accent1"/>
              </a:solidFill>
              <a:latin typeface="Calibri" panose="020F0502020204030204" pitchFamily="34" charset="0"/>
              <a:ea typeface="Calibri" panose="020F0502020204030204" pitchFamily="34" charset="0"/>
              <a:cs typeface="Arial" panose="020B0604020202020204" pitchFamily="34" charset="0"/>
            </a:endParaRPr>
          </a:p>
          <a:p>
            <a:pPr marL="342900" indent="-342900" algn="r" rtl="1">
              <a:spcBef>
                <a:spcPts val="500"/>
              </a:spcBef>
              <a:spcAft>
                <a:spcPts val="500"/>
              </a:spcAft>
            </a:pPr>
            <a:r>
              <a:rPr lang="ar-LY" sz="2000" b="1"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39.</a:t>
            </a:r>
            <a:r>
              <a:rPr lang="ar-SA" sz="2000" b="1"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 مهرجان الصناعات التقليدية </a:t>
            </a:r>
            <a:r>
              <a:rPr lang="ar-SA" sz="2000" b="1" dirty="0" err="1" smtClean="0">
                <a:solidFill>
                  <a:schemeClr val="accent1"/>
                </a:solidFill>
                <a:latin typeface="Calibri" panose="020F0502020204030204" pitchFamily="34" charset="0"/>
                <a:ea typeface="Calibri" panose="020F0502020204030204" pitchFamily="34" charset="0"/>
                <a:cs typeface="Arial" panose="020B0604020202020204" pitchFamily="34" charset="0"/>
              </a:rPr>
              <a:t>و</a:t>
            </a:r>
            <a:r>
              <a:rPr lang="ar-SA" sz="2000" b="1"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 الحرفية ( طرابلس)</a:t>
            </a:r>
            <a:endParaRPr lang="en-US" sz="2000" b="1" dirty="0" err="1" smtClean="0">
              <a:solidFill>
                <a:schemeClr val="accent1"/>
              </a:solidFill>
              <a:latin typeface="Calibri" panose="020F0502020204030204" pitchFamily="34" charset="0"/>
              <a:ea typeface="Calibri" panose="020F0502020204030204" pitchFamily="34" charset="0"/>
              <a:cs typeface="Arial" panose="020B0604020202020204" pitchFamily="34"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جدول 1"/>
          <p:cNvGraphicFramePr>
            <a:graphicFrameLocks noGrp="1"/>
          </p:cNvGraphicFramePr>
          <p:nvPr/>
        </p:nvGraphicFramePr>
        <p:xfrm>
          <a:off x="560439" y="560444"/>
          <a:ext cx="9232490" cy="5604608"/>
        </p:xfrm>
        <a:graphic>
          <a:graphicData uri="http://schemas.openxmlformats.org/drawingml/2006/table">
            <a:tbl>
              <a:tblPr firstRow="1" bandRow="1">
                <a:tableStyleId>{5C22544A-7EE6-4342-B048-85BDC9FD1C3A}</a:tableStyleId>
              </a:tblPr>
              <a:tblGrid>
                <a:gridCol w="2787445"/>
                <a:gridCol w="1828801"/>
                <a:gridCol w="4175604"/>
                <a:gridCol w="440640"/>
              </a:tblGrid>
              <a:tr h="368738">
                <a:tc>
                  <a:txBody>
                    <a:bodyPr/>
                    <a:lstStyle/>
                    <a:p>
                      <a:pPr marL="0" marR="0" algn="ctr" defTabSz="457200" rtl="1" eaLnBrk="1" latinLnBrk="0" hangingPunct="1">
                        <a:lnSpc>
                          <a:spcPct val="115000"/>
                        </a:lnSpc>
                        <a:spcBef>
                          <a:spcPts val="0"/>
                        </a:spcBef>
                        <a:spcAft>
                          <a:spcPts val="0"/>
                        </a:spcAft>
                      </a:pPr>
                      <a:r>
                        <a:rPr lang="ar-SA" sz="2000" b="1" kern="1200" dirty="0" smtClean="0">
                          <a:solidFill>
                            <a:schemeClr val="accent1"/>
                          </a:solidFill>
                          <a:effectLst/>
                          <a:latin typeface="Arial" panose="020B0604020202020204" pitchFamily="34" charset="0"/>
                          <a:ea typeface="Calibri" panose="020F0502020204030204" pitchFamily="34" charset="0"/>
                          <a:cs typeface="PT Bold Heading" panose="02010400000000000000" pitchFamily="2" charset="-78"/>
                        </a:rPr>
                        <a:t>المكان المقترح</a:t>
                      </a:r>
                      <a:endParaRPr lang="en-US" sz="2000" b="1" kern="1200" dirty="0" smtClean="0">
                        <a:solidFill>
                          <a:schemeClr val="accent1"/>
                        </a:solidFill>
                        <a:effectLst/>
                        <a:latin typeface="Arial" panose="020B0604020202020204" pitchFamily="34" charset="0"/>
                        <a:ea typeface="Calibri" panose="020F0502020204030204" pitchFamily="34" charset="0"/>
                        <a:cs typeface="PT Bold Heading" panose="02010400000000000000" pitchFamily="2" charset="-7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90000"/>
                      </a:schemeClr>
                    </a:solidFill>
                  </a:tcPr>
                </a:tc>
                <a:tc>
                  <a:txBody>
                    <a:bodyPr/>
                    <a:lstStyle/>
                    <a:p>
                      <a:pPr marL="0" marR="0" algn="ctr" rtl="1">
                        <a:lnSpc>
                          <a:spcPct val="115000"/>
                        </a:lnSpc>
                        <a:spcBef>
                          <a:spcPts val="0"/>
                        </a:spcBef>
                        <a:spcAft>
                          <a:spcPts val="0"/>
                        </a:spcAft>
                      </a:pPr>
                      <a:r>
                        <a:rPr lang="ar-SA" sz="2000" b="1" kern="1200" dirty="0" smtClean="0">
                          <a:solidFill>
                            <a:schemeClr val="accent1"/>
                          </a:solidFill>
                          <a:effectLst/>
                          <a:latin typeface="Arial" panose="020B0604020202020204" pitchFamily="34" charset="0"/>
                          <a:ea typeface="Calibri" panose="020F0502020204030204" pitchFamily="34" charset="0"/>
                          <a:cs typeface="PT Bold Heading" panose="02010400000000000000" pitchFamily="2" charset="-78"/>
                        </a:rPr>
                        <a:t>الشهر</a:t>
                      </a:r>
                      <a:endParaRPr lang="en-US" sz="2000" b="1" kern="1200" dirty="0" smtClean="0">
                        <a:solidFill>
                          <a:schemeClr val="accent1"/>
                        </a:solidFill>
                        <a:effectLst/>
                        <a:latin typeface="Arial" panose="020B0604020202020204" pitchFamily="34" charset="0"/>
                        <a:ea typeface="Calibri" panose="020F0502020204030204" pitchFamily="34" charset="0"/>
                        <a:cs typeface="PT Bold Heading" panose="02010400000000000000" pitchFamily="2" charset="-7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90000"/>
                      </a:schemeClr>
                    </a:solidFill>
                  </a:tcPr>
                </a:tc>
                <a:tc>
                  <a:txBody>
                    <a:bodyPr/>
                    <a:lstStyle/>
                    <a:p>
                      <a:pPr marL="0" marR="0" algn="ctr" rtl="1">
                        <a:lnSpc>
                          <a:spcPct val="115000"/>
                        </a:lnSpc>
                        <a:spcBef>
                          <a:spcPts val="0"/>
                        </a:spcBef>
                        <a:spcAft>
                          <a:spcPts val="0"/>
                        </a:spcAft>
                      </a:pPr>
                      <a:r>
                        <a:rPr lang="ar-SA" sz="2000" b="1" kern="1200" dirty="0" smtClean="0">
                          <a:solidFill>
                            <a:schemeClr val="accent1"/>
                          </a:solidFill>
                          <a:effectLst/>
                          <a:latin typeface="Arial" panose="020B0604020202020204" pitchFamily="34" charset="0"/>
                          <a:ea typeface="Calibri" panose="020F0502020204030204" pitchFamily="34" charset="0"/>
                          <a:cs typeface="PT Bold Heading" panose="02010400000000000000" pitchFamily="2" charset="-78"/>
                        </a:rPr>
                        <a:t>البرنامج</a:t>
                      </a:r>
                      <a:endParaRPr lang="en-US" sz="2000" b="1" kern="1200" dirty="0">
                        <a:solidFill>
                          <a:schemeClr val="accent1"/>
                        </a:solidFill>
                        <a:effectLst/>
                        <a:latin typeface="Arial" panose="020B0604020202020204" pitchFamily="34" charset="0"/>
                        <a:ea typeface="Calibri" panose="020F0502020204030204" pitchFamily="34" charset="0"/>
                        <a:cs typeface="PT Bold Heading" panose="02010400000000000000" pitchFamily="2" charset="-7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90000"/>
                      </a:schemeClr>
                    </a:solidFill>
                  </a:tcPr>
                </a:tc>
                <a:tc>
                  <a:txBody>
                    <a:bodyPr/>
                    <a:lstStyle/>
                    <a:p>
                      <a:pPr marL="0" marR="0" algn="ctr" rtl="1">
                        <a:lnSpc>
                          <a:spcPct val="115000"/>
                        </a:lnSpc>
                        <a:spcBef>
                          <a:spcPts val="0"/>
                        </a:spcBef>
                        <a:spcAft>
                          <a:spcPts val="0"/>
                        </a:spcAft>
                      </a:pPr>
                      <a:r>
                        <a:rPr lang="ar-LY" sz="1600" dirty="0" smtClean="0">
                          <a:solidFill>
                            <a:schemeClr val="accent1"/>
                          </a:solidFill>
                        </a:rPr>
                        <a:t>ت</a:t>
                      </a:r>
                      <a:endParaRPr lang="en-US" sz="1600" dirty="0">
                        <a:solidFill>
                          <a:schemeClr val="accent1"/>
                        </a:solidFil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90000"/>
                      </a:schemeClr>
                    </a:solidFill>
                  </a:tcPr>
                </a:tc>
              </a:tr>
              <a:tr h="368738">
                <a:tc>
                  <a:txBody>
                    <a:bodyPr/>
                    <a:lstStyle/>
                    <a:p>
                      <a:pPr marL="0" marR="0" algn="ctr" rtl="1">
                        <a:lnSpc>
                          <a:spcPct val="115000"/>
                        </a:lnSpc>
                        <a:spcBef>
                          <a:spcPts val="0"/>
                        </a:spcBef>
                        <a:spcAft>
                          <a:spcPts val="0"/>
                        </a:spcAft>
                      </a:pPr>
                      <a:r>
                        <a:rPr lang="ar-SA" sz="2000" kern="1200" dirty="0">
                          <a:solidFill>
                            <a:schemeClr val="accent1"/>
                          </a:solidFill>
                          <a:effectLst/>
                          <a:latin typeface="Calibri" panose="020F0502020204030204" pitchFamily="34" charset="0"/>
                          <a:ea typeface="Calibri" panose="020F0502020204030204" pitchFamily="34" charset="0"/>
                          <a:cs typeface="Arial" panose="020B0604020202020204" pitchFamily="34" charset="0"/>
                        </a:rPr>
                        <a:t>طرابلس - جبل نفوسة</a:t>
                      </a:r>
                      <a:endParaRPr lang="en-US" sz="2000" kern="1200" dirty="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rtl="1">
                        <a:lnSpc>
                          <a:spcPct val="115000"/>
                        </a:lnSpc>
                        <a:spcBef>
                          <a:spcPts val="0"/>
                        </a:spcBef>
                        <a:spcAft>
                          <a:spcPts val="0"/>
                        </a:spcAft>
                      </a:pPr>
                      <a:r>
                        <a:rPr lang="ar-SA" sz="2000" kern="1200" dirty="0">
                          <a:solidFill>
                            <a:schemeClr val="accent1"/>
                          </a:solidFill>
                          <a:effectLst/>
                          <a:latin typeface="Calibri" panose="020F0502020204030204" pitchFamily="34" charset="0"/>
                          <a:ea typeface="Calibri" panose="020F0502020204030204" pitchFamily="34" charset="0"/>
                          <a:cs typeface="Arial" panose="020B0604020202020204" pitchFamily="34" charset="0"/>
                        </a:rPr>
                        <a:t>يناير</a:t>
                      </a:r>
                      <a:endParaRPr lang="en-US" sz="2000" kern="1200" dirty="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rtl="1">
                        <a:lnSpc>
                          <a:spcPct val="115000"/>
                        </a:lnSpc>
                        <a:spcBef>
                          <a:spcPts val="0"/>
                        </a:spcBef>
                        <a:spcAft>
                          <a:spcPts val="0"/>
                        </a:spcAft>
                      </a:pPr>
                      <a:r>
                        <a:rPr lang="ar-SA" sz="2000" kern="1200" dirty="0">
                          <a:solidFill>
                            <a:schemeClr val="accent1"/>
                          </a:solidFill>
                          <a:effectLst/>
                          <a:latin typeface="Calibri" panose="020F0502020204030204" pitchFamily="34" charset="0"/>
                          <a:ea typeface="Calibri" panose="020F0502020204030204" pitchFamily="34" charset="0"/>
                          <a:cs typeface="Arial" panose="020B0604020202020204" pitchFamily="34" charset="0"/>
                        </a:rPr>
                        <a:t>مهرجان السنة </a:t>
                      </a:r>
                      <a:r>
                        <a:rPr lang="ar-SA" sz="2000" kern="1200" dirty="0" err="1">
                          <a:solidFill>
                            <a:schemeClr val="accent1"/>
                          </a:solidFill>
                          <a:effectLst/>
                          <a:latin typeface="Calibri" panose="020F0502020204030204" pitchFamily="34" charset="0"/>
                          <a:ea typeface="Calibri" panose="020F0502020204030204" pitchFamily="34" charset="0"/>
                          <a:cs typeface="Arial" panose="020B0604020202020204" pitchFamily="34" charset="0"/>
                        </a:rPr>
                        <a:t>الأمازيغية</a:t>
                      </a:r>
                      <a:endParaRPr lang="en-US" sz="2000" kern="1200" dirty="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rtl="1">
                        <a:lnSpc>
                          <a:spcPct val="115000"/>
                        </a:lnSpc>
                        <a:spcBef>
                          <a:spcPts val="0"/>
                        </a:spcBef>
                        <a:spcAft>
                          <a:spcPts val="0"/>
                        </a:spcAft>
                      </a:pPr>
                      <a:r>
                        <a:rPr lang="ar-LY"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1</a:t>
                      </a:r>
                      <a:endParaRPr lang="en-US" sz="2000" b="1" kern="1200" dirty="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68738">
                <a:tc>
                  <a:txBody>
                    <a:bodyPr/>
                    <a:lstStyle/>
                    <a:p>
                      <a:pPr marL="0" marR="0" algn="ctr" rtl="1">
                        <a:lnSpc>
                          <a:spcPct val="115000"/>
                        </a:lnSpc>
                        <a:spcBef>
                          <a:spcPts val="0"/>
                        </a:spcBef>
                        <a:spcAft>
                          <a:spcPts val="0"/>
                        </a:spcAft>
                      </a:pPr>
                      <a:r>
                        <a:rPr lang="ar-SA" sz="2000" kern="1200" dirty="0">
                          <a:solidFill>
                            <a:schemeClr val="accent1"/>
                          </a:solidFill>
                          <a:effectLst/>
                          <a:latin typeface="Calibri" panose="020F0502020204030204" pitchFamily="34" charset="0"/>
                          <a:ea typeface="Calibri" panose="020F0502020204030204" pitchFamily="34" charset="0"/>
                          <a:cs typeface="Arial" panose="020B0604020202020204" pitchFamily="34" charset="0"/>
                        </a:rPr>
                        <a:t>طرابلس</a:t>
                      </a:r>
                      <a:endParaRPr lang="en-US" sz="2000" kern="1200" dirty="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rtl="1">
                        <a:lnSpc>
                          <a:spcPct val="115000"/>
                        </a:lnSpc>
                        <a:spcBef>
                          <a:spcPts val="0"/>
                        </a:spcBef>
                        <a:spcAft>
                          <a:spcPts val="0"/>
                        </a:spcAft>
                      </a:pPr>
                      <a:r>
                        <a:rPr lang="ar-SA" sz="2000" kern="1200" dirty="0">
                          <a:solidFill>
                            <a:schemeClr val="accent1"/>
                          </a:solidFill>
                          <a:effectLst/>
                          <a:latin typeface="Calibri" panose="020F0502020204030204" pitchFamily="34" charset="0"/>
                          <a:ea typeface="Calibri" panose="020F0502020204030204" pitchFamily="34" charset="0"/>
                          <a:cs typeface="Arial" panose="020B0604020202020204" pitchFamily="34" charset="0"/>
                        </a:rPr>
                        <a:t>فبراير</a:t>
                      </a:r>
                      <a:endParaRPr lang="en-US" sz="2000" kern="1200" dirty="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rtl="1">
                        <a:lnSpc>
                          <a:spcPct val="115000"/>
                        </a:lnSpc>
                        <a:spcBef>
                          <a:spcPts val="0"/>
                        </a:spcBef>
                        <a:spcAft>
                          <a:spcPts val="0"/>
                        </a:spcAft>
                      </a:pPr>
                      <a:r>
                        <a:rPr lang="ar-SA" sz="2000" kern="1200" dirty="0">
                          <a:solidFill>
                            <a:schemeClr val="accent1"/>
                          </a:solidFill>
                          <a:effectLst/>
                          <a:latin typeface="Calibri" panose="020F0502020204030204" pitchFamily="34" charset="0"/>
                          <a:ea typeface="Calibri" panose="020F0502020204030204" pitchFamily="34" charset="0"/>
                          <a:cs typeface="Arial" panose="020B0604020202020204" pitchFamily="34" charset="0"/>
                        </a:rPr>
                        <a:t>احتفالية 17 فبراير</a:t>
                      </a:r>
                      <a:endParaRPr lang="en-US" sz="2000" kern="1200" dirty="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rtl="1">
                        <a:lnSpc>
                          <a:spcPct val="115000"/>
                        </a:lnSpc>
                        <a:spcBef>
                          <a:spcPts val="0"/>
                        </a:spcBef>
                        <a:spcAft>
                          <a:spcPts val="0"/>
                        </a:spcAft>
                      </a:pPr>
                      <a:r>
                        <a:rPr lang="ar-LY"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2</a:t>
                      </a:r>
                      <a:endParaRPr lang="en-US" sz="2000" b="1" kern="1200" dirty="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68738">
                <a:tc>
                  <a:txBody>
                    <a:bodyPr/>
                    <a:lstStyle/>
                    <a:p>
                      <a:pPr marL="0" marR="0" algn="ctr" rtl="1">
                        <a:lnSpc>
                          <a:spcPct val="115000"/>
                        </a:lnSpc>
                        <a:spcBef>
                          <a:spcPts val="0"/>
                        </a:spcBef>
                        <a:spcAft>
                          <a:spcPts val="0"/>
                        </a:spcAft>
                      </a:pPr>
                      <a:r>
                        <a:rPr lang="ar-SA" sz="2000" kern="1200" dirty="0">
                          <a:solidFill>
                            <a:schemeClr val="accent1"/>
                          </a:solidFill>
                          <a:effectLst/>
                          <a:latin typeface="Calibri" panose="020F0502020204030204" pitchFamily="34" charset="0"/>
                          <a:ea typeface="Calibri" panose="020F0502020204030204" pitchFamily="34" charset="0"/>
                          <a:cs typeface="Arial" panose="020B0604020202020204" pitchFamily="34" charset="0"/>
                        </a:rPr>
                        <a:t>مصراتة</a:t>
                      </a:r>
                      <a:endParaRPr lang="en-US" sz="2000" kern="1200" dirty="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rtl="1">
                        <a:lnSpc>
                          <a:spcPct val="115000"/>
                        </a:lnSpc>
                        <a:spcBef>
                          <a:spcPts val="0"/>
                        </a:spcBef>
                        <a:spcAft>
                          <a:spcPts val="0"/>
                        </a:spcAft>
                      </a:pPr>
                      <a:r>
                        <a:rPr lang="ar-SA" sz="2000" kern="1200" dirty="0">
                          <a:solidFill>
                            <a:schemeClr val="accent1"/>
                          </a:solidFill>
                          <a:effectLst/>
                          <a:latin typeface="Calibri" panose="020F0502020204030204" pitchFamily="34" charset="0"/>
                          <a:ea typeface="Calibri" panose="020F0502020204030204" pitchFamily="34" charset="0"/>
                          <a:cs typeface="Arial" panose="020B0604020202020204" pitchFamily="34" charset="0"/>
                        </a:rPr>
                        <a:t>فبراير</a:t>
                      </a:r>
                      <a:endParaRPr lang="en-US" sz="2000" kern="1200" dirty="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rtl="1">
                        <a:lnSpc>
                          <a:spcPct val="115000"/>
                        </a:lnSpc>
                        <a:spcBef>
                          <a:spcPts val="0"/>
                        </a:spcBef>
                        <a:spcAft>
                          <a:spcPts val="0"/>
                        </a:spcAft>
                      </a:pPr>
                      <a:r>
                        <a:rPr lang="ar-SA" sz="2000" kern="1200" dirty="0">
                          <a:solidFill>
                            <a:schemeClr val="accent1"/>
                          </a:solidFill>
                          <a:effectLst/>
                          <a:latin typeface="Calibri" panose="020F0502020204030204" pitchFamily="34" charset="0"/>
                          <a:ea typeface="Calibri" panose="020F0502020204030204" pitchFamily="34" charset="0"/>
                          <a:cs typeface="Arial" panose="020B0604020202020204" pitchFamily="34" charset="0"/>
                        </a:rPr>
                        <a:t>مهرجان مصراتة السلام</a:t>
                      </a:r>
                      <a:endParaRPr lang="en-US" sz="2000" kern="1200" dirty="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rtl="1">
                        <a:lnSpc>
                          <a:spcPct val="115000"/>
                        </a:lnSpc>
                        <a:spcBef>
                          <a:spcPts val="0"/>
                        </a:spcBef>
                        <a:spcAft>
                          <a:spcPts val="0"/>
                        </a:spcAft>
                      </a:pPr>
                      <a:r>
                        <a:rPr lang="ar-LY"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3</a:t>
                      </a:r>
                      <a:endParaRPr lang="en-US" sz="2000" b="1" kern="1200" dirty="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68738">
                <a:tc>
                  <a:txBody>
                    <a:bodyPr/>
                    <a:lstStyle/>
                    <a:p>
                      <a:pPr marL="0" marR="0" algn="ctr" rtl="1">
                        <a:lnSpc>
                          <a:spcPct val="115000"/>
                        </a:lnSpc>
                        <a:spcBef>
                          <a:spcPts val="0"/>
                        </a:spcBef>
                        <a:spcAft>
                          <a:spcPts val="0"/>
                        </a:spcAft>
                      </a:pPr>
                      <a:r>
                        <a:rPr lang="ar-SA" sz="2000" kern="1200" dirty="0">
                          <a:solidFill>
                            <a:schemeClr val="accent1"/>
                          </a:solidFill>
                          <a:effectLst/>
                          <a:latin typeface="Calibri" panose="020F0502020204030204" pitchFamily="34" charset="0"/>
                          <a:ea typeface="Calibri" panose="020F0502020204030204" pitchFamily="34" charset="0"/>
                          <a:cs typeface="Arial" panose="020B0604020202020204" pitchFamily="34" charset="0"/>
                        </a:rPr>
                        <a:t>ديوان الوزارة</a:t>
                      </a:r>
                      <a:endParaRPr lang="en-US" sz="2000" kern="1200" dirty="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rtl="1">
                        <a:lnSpc>
                          <a:spcPct val="115000"/>
                        </a:lnSpc>
                        <a:spcBef>
                          <a:spcPts val="0"/>
                        </a:spcBef>
                        <a:spcAft>
                          <a:spcPts val="0"/>
                        </a:spcAft>
                      </a:pPr>
                      <a:r>
                        <a:rPr lang="ar-SA" sz="2000" kern="1200" dirty="0">
                          <a:solidFill>
                            <a:schemeClr val="accent1"/>
                          </a:solidFill>
                          <a:effectLst/>
                          <a:latin typeface="Calibri" panose="020F0502020204030204" pitchFamily="34" charset="0"/>
                          <a:ea typeface="Calibri" panose="020F0502020204030204" pitchFamily="34" charset="0"/>
                          <a:cs typeface="Arial" panose="020B0604020202020204" pitchFamily="34" charset="0"/>
                        </a:rPr>
                        <a:t>فبراير</a:t>
                      </a:r>
                      <a:endParaRPr lang="en-US" sz="2000" kern="1200" dirty="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rtl="1">
                        <a:lnSpc>
                          <a:spcPct val="115000"/>
                        </a:lnSpc>
                        <a:spcBef>
                          <a:spcPts val="0"/>
                        </a:spcBef>
                        <a:spcAft>
                          <a:spcPts val="0"/>
                        </a:spcAft>
                      </a:pPr>
                      <a:r>
                        <a:rPr lang="ar-SA" sz="2000" kern="1200" dirty="0">
                          <a:solidFill>
                            <a:schemeClr val="accent1"/>
                          </a:solidFill>
                          <a:effectLst/>
                          <a:latin typeface="Calibri" panose="020F0502020204030204" pitchFamily="34" charset="0"/>
                          <a:ea typeface="Calibri" panose="020F0502020204030204" pitchFamily="34" charset="0"/>
                          <a:cs typeface="Arial" panose="020B0604020202020204" pitchFamily="34" charset="0"/>
                        </a:rPr>
                        <a:t>احتفالية الطفل المغاربي</a:t>
                      </a:r>
                      <a:endParaRPr lang="en-US" sz="2000" kern="1200" dirty="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rtl="1">
                        <a:lnSpc>
                          <a:spcPct val="115000"/>
                        </a:lnSpc>
                        <a:spcBef>
                          <a:spcPts val="0"/>
                        </a:spcBef>
                        <a:spcAft>
                          <a:spcPts val="0"/>
                        </a:spcAft>
                      </a:pPr>
                      <a:r>
                        <a:rPr lang="ar-LY"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4</a:t>
                      </a:r>
                      <a:endParaRPr lang="en-US" sz="2000" b="1" kern="1200" dirty="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68738">
                <a:tc>
                  <a:txBody>
                    <a:bodyPr/>
                    <a:lstStyle/>
                    <a:p>
                      <a:pPr marL="0" marR="0" algn="ctr" rtl="1">
                        <a:lnSpc>
                          <a:spcPct val="115000"/>
                        </a:lnSpc>
                        <a:spcBef>
                          <a:spcPts val="0"/>
                        </a:spcBef>
                        <a:spcAft>
                          <a:spcPts val="0"/>
                        </a:spcAft>
                      </a:pPr>
                      <a:r>
                        <a:rPr lang="ar-SA" sz="2000" kern="1200" dirty="0">
                          <a:solidFill>
                            <a:schemeClr val="accent1"/>
                          </a:solidFill>
                          <a:effectLst/>
                          <a:latin typeface="Calibri" panose="020F0502020204030204" pitchFamily="34" charset="0"/>
                          <a:ea typeface="Calibri" panose="020F0502020204030204" pitchFamily="34" charset="0"/>
                          <a:cs typeface="Arial" panose="020B0604020202020204" pitchFamily="34" charset="0"/>
                        </a:rPr>
                        <a:t>طرابلس</a:t>
                      </a:r>
                      <a:endParaRPr lang="en-US" sz="2000" kern="1200" dirty="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rtl="1">
                        <a:lnSpc>
                          <a:spcPct val="115000"/>
                        </a:lnSpc>
                        <a:spcBef>
                          <a:spcPts val="0"/>
                        </a:spcBef>
                        <a:spcAft>
                          <a:spcPts val="0"/>
                        </a:spcAft>
                      </a:pPr>
                      <a:r>
                        <a:rPr lang="ar-SA" sz="2000" kern="1200" dirty="0">
                          <a:solidFill>
                            <a:schemeClr val="accent1"/>
                          </a:solidFill>
                          <a:effectLst/>
                          <a:latin typeface="Calibri" panose="020F0502020204030204" pitchFamily="34" charset="0"/>
                          <a:ea typeface="Calibri" panose="020F0502020204030204" pitchFamily="34" charset="0"/>
                          <a:cs typeface="Arial" panose="020B0604020202020204" pitchFamily="34" charset="0"/>
                        </a:rPr>
                        <a:t>فبراير</a:t>
                      </a:r>
                      <a:endParaRPr lang="en-US" sz="2000" kern="1200" dirty="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rtl="1">
                        <a:lnSpc>
                          <a:spcPct val="115000"/>
                        </a:lnSpc>
                        <a:spcBef>
                          <a:spcPts val="0"/>
                        </a:spcBef>
                        <a:spcAft>
                          <a:spcPts val="0"/>
                        </a:spcAft>
                      </a:pPr>
                      <a:r>
                        <a:rPr lang="ar-SA" sz="2000" kern="1200" dirty="0">
                          <a:solidFill>
                            <a:schemeClr val="accent1"/>
                          </a:solidFill>
                          <a:effectLst/>
                          <a:latin typeface="Calibri" panose="020F0502020204030204" pitchFamily="34" charset="0"/>
                          <a:ea typeface="Calibri" panose="020F0502020204030204" pitchFamily="34" charset="0"/>
                          <a:cs typeface="Arial" panose="020B0604020202020204" pitchFamily="34" charset="0"/>
                        </a:rPr>
                        <a:t>ملتقي النخب السياسية</a:t>
                      </a:r>
                      <a:endParaRPr lang="en-US" sz="2000" kern="1200" dirty="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rtl="1">
                        <a:lnSpc>
                          <a:spcPct val="115000"/>
                        </a:lnSpc>
                        <a:spcBef>
                          <a:spcPts val="0"/>
                        </a:spcBef>
                        <a:spcAft>
                          <a:spcPts val="0"/>
                        </a:spcAft>
                      </a:pPr>
                      <a:r>
                        <a:rPr lang="ar-LY"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5</a:t>
                      </a:r>
                      <a:endParaRPr lang="en-US" sz="2000" b="1" kern="1200" dirty="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442276">
                <a:tc>
                  <a:txBody>
                    <a:bodyPr/>
                    <a:lstStyle/>
                    <a:p>
                      <a:pPr marL="0" marR="0" algn="ctr" rtl="1">
                        <a:lnSpc>
                          <a:spcPct val="115000"/>
                        </a:lnSpc>
                        <a:spcBef>
                          <a:spcPts val="0"/>
                        </a:spcBef>
                        <a:spcAft>
                          <a:spcPts val="0"/>
                        </a:spcAft>
                      </a:pPr>
                      <a:r>
                        <a:rPr lang="ar-SA" sz="2000" kern="1200" dirty="0">
                          <a:solidFill>
                            <a:schemeClr val="accent1"/>
                          </a:solidFill>
                          <a:effectLst/>
                          <a:latin typeface="Calibri" panose="020F0502020204030204" pitchFamily="34" charset="0"/>
                          <a:ea typeface="Calibri" panose="020F0502020204030204" pitchFamily="34" charset="0"/>
                          <a:cs typeface="Arial" panose="020B0604020202020204" pitchFamily="34" charset="0"/>
                        </a:rPr>
                        <a:t>فضاء خارجي مركز ذوي الهمم</a:t>
                      </a:r>
                      <a:endParaRPr lang="en-US" sz="2000" kern="1200" dirty="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rtl="1">
                        <a:lnSpc>
                          <a:spcPct val="115000"/>
                        </a:lnSpc>
                        <a:spcBef>
                          <a:spcPts val="0"/>
                        </a:spcBef>
                        <a:spcAft>
                          <a:spcPts val="0"/>
                        </a:spcAft>
                      </a:pPr>
                      <a:r>
                        <a:rPr lang="ar-SA" sz="2000" kern="1200" dirty="0">
                          <a:solidFill>
                            <a:schemeClr val="accent1"/>
                          </a:solidFill>
                          <a:effectLst/>
                          <a:latin typeface="Calibri" panose="020F0502020204030204" pitchFamily="34" charset="0"/>
                          <a:ea typeface="Calibri" panose="020F0502020204030204" pitchFamily="34" charset="0"/>
                          <a:cs typeface="Arial" panose="020B0604020202020204" pitchFamily="34" charset="0"/>
                        </a:rPr>
                        <a:t>مارس</a:t>
                      </a:r>
                      <a:endParaRPr lang="en-US" sz="2000" kern="1200" dirty="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rtl="1">
                        <a:lnSpc>
                          <a:spcPct val="115000"/>
                        </a:lnSpc>
                        <a:spcBef>
                          <a:spcPts val="0"/>
                        </a:spcBef>
                        <a:spcAft>
                          <a:spcPts val="0"/>
                        </a:spcAft>
                      </a:pPr>
                      <a:r>
                        <a:rPr lang="ar-SA" sz="2000" kern="1200" dirty="0">
                          <a:solidFill>
                            <a:schemeClr val="accent1"/>
                          </a:solidFill>
                          <a:effectLst/>
                          <a:latin typeface="Calibri" panose="020F0502020204030204" pitchFamily="34" charset="0"/>
                          <a:ea typeface="Calibri" panose="020F0502020204030204" pitchFamily="34" charset="0"/>
                          <a:cs typeface="Arial" panose="020B0604020202020204" pitchFamily="34" charset="0"/>
                        </a:rPr>
                        <a:t>عيد الطفل ومتلازمة داون</a:t>
                      </a:r>
                      <a:endParaRPr lang="en-US" sz="2000" kern="1200" dirty="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rtl="1">
                        <a:lnSpc>
                          <a:spcPct val="115000"/>
                        </a:lnSpc>
                        <a:spcBef>
                          <a:spcPts val="0"/>
                        </a:spcBef>
                        <a:spcAft>
                          <a:spcPts val="0"/>
                        </a:spcAft>
                      </a:pPr>
                      <a:r>
                        <a:rPr lang="ar-LY"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6</a:t>
                      </a:r>
                      <a:endParaRPr lang="en-US" sz="2000" b="1" kern="1200" dirty="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68738">
                <a:tc>
                  <a:txBody>
                    <a:bodyPr/>
                    <a:lstStyle/>
                    <a:p>
                      <a:pPr marL="0" marR="0" algn="ctr" rtl="1">
                        <a:lnSpc>
                          <a:spcPct val="115000"/>
                        </a:lnSpc>
                        <a:spcBef>
                          <a:spcPts val="0"/>
                        </a:spcBef>
                        <a:spcAft>
                          <a:spcPts val="0"/>
                        </a:spcAft>
                      </a:pPr>
                      <a:r>
                        <a:rPr lang="ar-SA" sz="2000" kern="1200" dirty="0">
                          <a:solidFill>
                            <a:schemeClr val="accent1"/>
                          </a:solidFill>
                          <a:effectLst/>
                          <a:latin typeface="Calibri" panose="020F0502020204030204" pitchFamily="34" charset="0"/>
                          <a:ea typeface="Calibri" panose="020F0502020204030204" pitchFamily="34" charset="0"/>
                          <a:cs typeface="Arial" panose="020B0604020202020204" pitchFamily="34" charset="0"/>
                        </a:rPr>
                        <a:t>فندق </a:t>
                      </a:r>
                      <a:r>
                        <a:rPr lang="ar-SA" sz="2000" kern="1200" dirty="0" err="1">
                          <a:solidFill>
                            <a:schemeClr val="accent1"/>
                          </a:solidFill>
                          <a:effectLst/>
                          <a:latin typeface="Calibri" panose="020F0502020204030204" pitchFamily="34" charset="0"/>
                          <a:ea typeface="Calibri" panose="020F0502020204030204" pitchFamily="34" charset="0"/>
                          <a:cs typeface="Arial" panose="020B0604020202020204" pitchFamily="34" charset="0"/>
                        </a:rPr>
                        <a:t>المهارى</a:t>
                      </a:r>
                      <a:endParaRPr lang="en-US" sz="2000" kern="1200" dirty="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rtl="1">
                        <a:lnSpc>
                          <a:spcPct val="115000"/>
                        </a:lnSpc>
                        <a:spcBef>
                          <a:spcPts val="0"/>
                        </a:spcBef>
                        <a:spcAft>
                          <a:spcPts val="0"/>
                        </a:spcAft>
                      </a:pPr>
                      <a:r>
                        <a:rPr lang="ar-SA" sz="2000" kern="1200" dirty="0">
                          <a:solidFill>
                            <a:schemeClr val="accent1"/>
                          </a:solidFill>
                          <a:effectLst/>
                          <a:latin typeface="Calibri" panose="020F0502020204030204" pitchFamily="34" charset="0"/>
                          <a:ea typeface="Calibri" panose="020F0502020204030204" pitchFamily="34" charset="0"/>
                          <a:cs typeface="Arial" panose="020B0604020202020204" pitchFamily="34" charset="0"/>
                        </a:rPr>
                        <a:t>مارس</a:t>
                      </a:r>
                      <a:endParaRPr lang="en-US" sz="2000" kern="1200" dirty="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rtl="1">
                        <a:lnSpc>
                          <a:spcPct val="115000"/>
                        </a:lnSpc>
                        <a:spcBef>
                          <a:spcPts val="0"/>
                        </a:spcBef>
                        <a:spcAft>
                          <a:spcPts val="0"/>
                        </a:spcAft>
                      </a:pPr>
                      <a:r>
                        <a:rPr lang="ar-SA" sz="2000" kern="1200" dirty="0">
                          <a:solidFill>
                            <a:schemeClr val="accent1"/>
                          </a:solidFill>
                          <a:effectLst/>
                          <a:latin typeface="Calibri" panose="020F0502020204030204" pitchFamily="34" charset="0"/>
                          <a:ea typeface="Calibri" panose="020F0502020204030204" pitchFamily="34" charset="0"/>
                          <a:cs typeface="Arial" panose="020B0604020202020204" pitchFamily="34" charset="0"/>
                        </a:rPr>
                        <a:t>اليوم العالمي للمرأة</a:t>
                      </a:r>
                      <a:endParaRPr lang="en-US" sz="2000" kern="1200" dirty="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rtl="1">
                        <a:lnSpc>
                          <a:spcPct val="115000"/>
                        </a:lnSpc>
                        <a:spcBef>
                          <a:spcPts val="0"/>
                        </a:spcBef>
                        <a:spcAft>
                          <a:spcPts val="0"/>
                        </a:spcAft>
                      </a:pPr>
                      <a:r>
                        <a:rPr lang="ar-LY"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7</a:t>
                      </a:r>
                      <a:endParaRPr lang="en-US" sz="2000" b="1" kern="1200" dirty="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68738">
                <a:tc>
                  <a:txBody>
                    <a:bodyPr/>
                    <a:lstStyle/>
                    <a:p>
                      <a:pPr marL="0" marR="0" algn="ctr" rtl="1">
                        <a:lnSpc>
                          <a:spcPct val="115000"/>
                        </a:lnSpc>
                        <a:spcBef>
                          <a:spcPts val="0"/>
                        </a:spcBef>
                        <a:spcAft>
                          <a:spcPts val="0"/>
                        </a:spcAft>
                      </a:pPr>
                      <a:r>
                        <a:rPr lang="ar-SA" sz="2000" kern="1200" dirty="0">
                          <a:solidFill>
                            <a:schemeClr val="accent1"/>
                          </a:solidFill>
                          <a:effectLst/>
                          <a:latin typeface="Calibri" panose="020F0502020204030204" pitchFamily="34" charset="0"/>
                          <a:ea typeface="Calibri" panose="020F0502020204030204" pitchFamily="34" charset="0"/>
                          <a:cs typeface="Arial" panose="020B0604020202020204" pitchFamily="34" charset="0"/>
                        </a:rPr>
                        <a:t>طرابلس</a:t>
                      </a:r>
                      <a:endParaRPr lang="en-US" sz="2000" kern="1200" dirty="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rtl="1">
                        <a:lnSpc>
                          <a:spcPct val="115000"/>
                        </a:lnSpc>
                        <a:spcBef>
                          <a:spcPts val="0"/>
                        </a:spcBef>
                        <a:spcAft>
                          <a:spcPts val="0"/>
                        </a:spcAft>
                      </a:pPr>
                      <a:r>
                        <a:rPr lang="ar-SA" sz="2000" kern="1200" dirty="0">
                          <a:solidFill>
                            <a:schemeClr val="accent1"/>
                          </a:solidFill>
                          <a:effectLst/>
                          <a:latin typeface="Calibri" panose="020F0502020204030204" pitchFamily="34" charset="0"/>
                          <a:ea typeface="Calibri" panose="020F0502020204030204" pitchFamily="34" charset="0"/>
                          <a:cs typeface="Arial" panose="020B0604020202020204" pitchFamily="34" charset="0"/>
                        </a:rPr>
                        <a:t>مارس</a:t>
                      </a:r>
                      <a:endParaRPr lang="en-US" sz="2000" kern="1200" dirty="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rtl="1">
                        <a:lnSpc>
                          <a:spcPct val="115000"/>
                        </a:lnSpc>
                        <a:spcBef>
                          <a:spcPts val="0"/>
                        </a:spcBef>
                        <a:spcAft>
                          <a:spcPts val="0"/>
                        </a:spcAft>
                      </a:pPr>
                      <a:r>
                        <a:rPr lang="ar-SA" sz="2000" kern="1200" dirty="0">
                          <a:solidFill>
                            <a:schemeClr val="accent1"/>
                          </a:solidFill>
                          <a:effectLst/>
                          <a:latin typeface="Calibri" panose="020F0502020204030204" pitchFamily="34" charset="0"/>
                          <a:ea typeface="Calibri" panose="020F0502020204030204" pitchFamily="34" charset="0"/>
                          <a:cs typeface="Arial" panose="020B0604020202020204" pitchFamily="34" charset="0"/>
                        </a:rPr>
                        <a:t>ملتقي المرأة الليبية</a:t>
                      </a:r>
                      <a:endParaRPr lang="en-US" sz="2000" kern="1200" dirty="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rtl="1">
                        <a:lnSpc>
                          <a:spcPct val="115000"/>
                        </a:lnSpc>
                        <a:spcBef>
                          <a:spcPts val="0"/>
                        </a:spcBef>
                        <a:spcAft>
                          <a:spcPts val="0"/>
                        </a:spcAft>
                      </a:pPr>
                      <a:r>
                        <a:rPr lang="ar-LY"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8</a:t>
                      </a:r>
                      <a:endParaRPr lang="en-US" sz="2000" b="1" kern="1200" dirty="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68738">
                <a:tc>
                  <a:txBody>
                    <a:bodyPr/>
                    <a:lstStyle/>
                    <a:p>
                      <a:pPr marL="0" marR="0" algn="ctr" rtl="1">
                        <a:lnSpc>
                          <a:spcPct val="115000"/>
                        </a:lnSpc>
                        <a:spcBef>
                          <a:spcPts val="0"/>
                        </a:spcBef>
                        <a:spcAft>
                          <a:spcPts val="0"/>
                        </a:spcAft>
                      </a:pPr>
                      <a:r>
                        <a:rPr lang="ar-SA" sz="2000" kern="1200" dirty="0">
                          <a:solidFill>
                            <a:schemeClr val="accent1"/>
                          </a:solidFill>
                          <a:effectLst/>
                          <a:latin typeface="Calibri" panose="020F0502020204030204" pitchFamily="34" charset="0"/>
                          <a:ea typeface="Calibri" panose="020F0502020204030204" pitchFamily="34" charset="0"/>
                          <a:cs typeface="Arial" panose="020B0604020202020204" pitchFamily="34" charset="0"/>
                        </a:rPr>
                        <a:t>السرايا الحمراء</a:t>
                      </a:r>
                      <a:endParaRPr lang="en-US" sz="2000" kern="1200" dirty="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rtl="1">
                        <a:lnSpc>
                          <a:spcPct val="115000"/>
                        </a:lnSpc>
                        <a:spcBef>
                          <a:spcPts val="0"/>
                        </a:spcBef>
                        <a:spcAft>
                          <a:spcPts val="0"/>
                        </a:spcAft>
                      </a:pPr>
                      <a:r>
                        <a:rPr lang="ar-SA" sz="2000" kern="1200" dirty="0">
                          <a:solidFill>
                            <a:schemeClr val="accent1"/>
                          </a:solidFill>
                          <a:effectLst/>
                          <a:latin typeface="Calibri" panose="020F0502020204030204" pitchFamily="34" charset="0"/>
                          <a:ea typeface="Calibri" panose="020F0502020204030204" pitchFamily="34" charset="0"/>
                          <a:cs typeface="Arial" panose="020B0604020202020204" pitchFamily="34" charset="0"/>
                        </a:rPr>
                        <a:t>مارس</a:t>
                      </a:r>
                      <a:endParaRPr lang="en-US" sz="2000" kern="1200" dirty="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rtl="1">
                        <a:lnSpc>
                          <a:spcPct val="115000"/>
                        </a:lnSpc>
                        <a:spcBef>
                          <a:spcPts val="0"/>
                        </a:spcBef>
                        <a:spcAft>
                          <a:spcPts val="0"/>
                        </a:spcAft>
                      </a:pPr>
                      <a:r>
                        <a:rPr lang="ar-SA" sz="2000" kern="1200" dirty="0">
                          <a:solidFill>
                            <a:schemeClr val="accent1"/>
                          </a:solidFill>
                          <a:effectLst/>
                          <a:latin typeface="Calibri" panose="020F0502020204030204" pitchFamily="34" charset="0"/>
                          <a:ea typeface="Calibri" panose="020F0502020204030204" pitchFamily="34" charset="0"/>
                          <a:cs typeface="Arial" panose="020B0604020202020204" pitchFamily="34" charset="0"/>
                        </a:rPr>
                        <a:t>احتفالية </a:t>
                      </a:r>
                      <a:r>
                        <a:rPr lang="ar-SA" sz="2000" kern="1200" dirty="0" err="1">
                          <a:solidFill>
                            <a:schemeClr val="accent1"/>
                          </a:solidFill>
                          <a:effectLst/>
                          <a:latin typeface="Calibri" panose="020F0502020204030204" pitchFamily="34" charset="0"/>
                          <a:ea typeface="Calibri" panose="020F0502020204030204" pitchFamily="34" charset="0"/>
                          <a:cs typeface="Arial" panose="020B0604020202020204" pitchFamily="34" charset="0"/>
                        </a:rPr>
                        <a:t>سوابيت</a:t>
                      </a:r>
                      <a:r>
                        <a:rPr lang="ar-SA" sz="2000" kern="1200" dirty="0">
                          <a:solidFill>
                            <a:schemeClr val="accent1"/>
                          </a:solidFill>
                          <a:effectLst/>
                          <a:latin typeface="Calibri" panose="020F0502020204030204" pitchFamily="34" charset="0"/>
                          <a:ea typeface="Calibri" panose="020F0502020204030204" pitchFamily="34" charset="0"/>
                          <a:cs typeface="Arial" panose="020B0604020202020204" pitchFamily="34" charset="0"/>
                        </a:rPr>
                        <a:t> الياسمين</a:t>
                      </a:r>
                      <a:endParaRPr lang="en-US" sz="2000" kern="1200" dirty="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rtl="1">
                        <a:lnSpc>
                          <a:spcPct val="115000"/>
                        </a:lnSpc>
                        <a:spcBef>
                          <a:spcPts val="0"/>
                        </a:spcBef>
                        <a:spcAft>
                          <a:spcPts val="0"/>
                        </a:spcAft>
                      </a:pPr>
                      <a:r>
                        <a:rPr lang="ar-LY"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9</a:t>
                      </a:r>
                      <a:endParaRPr lang="en-US" sz="2000" b="1" kern="1200" dirty="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68738">
                <a:tc>
                  <a:txBody>
                    <a:bodyPr/>
                    <a:lstStyle/>
                    <a:p>
                      <a:pPr marL="0" marR="0" algn="ctr" rtl="1">
                        <a:lnSpc>
                          <a:spcPct val="115000"/>
                        </a:lnSpc>
                        <a:spcBef>
                          <a:spcPts val="0"/>
                        </a:spcBef>
                        <a:spcAft>
                          <a:spcPts val="0"/>
                        </a:spcAft>
                      </a:pPr>
                      <a:r>
                        <a:rPr lang="ar-SA" sz="2000" kern="1200" dirty="0" err="1">
                          <a:solidFill>
                            <a:schemeClr val="accent1"/>
                          </a:solidFill>
                          <a:effectLst/>
                          <a:latin typeface="Calibri" panose="020F0502020204030204" pitchFamily="34" charset="0"/>
                          <a:ea typeface="Calibri" panose="020F0502020204030204" pitchFamily="34" charset="0"/>
                          <a:cs typeface="Arial" panose="020B0604020202020204" pitchFamily="34" charset="0"/>
                        </a:rPr>
                        <a:t>مصراته</a:t>
                      </a:r>
                      <a:endParaRPr lang="en-US" sz="2000" kern="1200" dirty="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rtl="1">
                        <a:lnSpc>
                          <a:spcPct val="115000"/>
                        </a:lnSpc>
                        <a:spcBef>
                          <a:spcPts val="0"/>
                        </a:spcBef>
                        <a:spcAft>
                          <a:spcPts val="0"/>
                        </a:spcAft>
                      </a:pPr>
                      <a:r>
                        <a:rPr lang="ar-SA" sz="2000" kern="1200" dirty="0">
                          <a:solidFill>
                            <a:schemeClr val="accent1"/>
                          </a:solidFill>
                          <a:effectLst/>
                          <a:latin typeface="Calibri" panose="020F0502020204030204" pitchFamily="34" charset="0"/>
                          <a:ea typeface="Calibri" panose="020F0502020204030204" pitchFamily="34" charset="0"/>
                          <a:cs typeface="Arial" panose="020B0604020202020204" pitchFamily="34" charset="0"/>
                        </a:rPr>
                        <a:t>مارس</a:t>
                      </a:r>
                      <a:endParaRPr lang="en-US" sz="2000" kern="1200" dirty="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rtl="1">
                        <a:lnSpc>
                          <a:spcPct val="115000"/>
                        </a:lnSpc>
                        <a:spcBef>
                          <a:spcPts val="0"/>
                        </a:spcBef>
                        <a:spcAft>
                          <a:spcPts val="0"/>
                        </a:spcAft>
                      </a:pPr>
                      <a:r>
                        <a:rPr lang="ar-SA" sz="2000" kern="1200" dirty="0">
                          <a:solidFill>
                            <a:schemeClr val="accent1"/>
                          </a:solidFill>
                          <a:effectLst/>
                          <a:latin typeface="Calibri" panose="020F0502020204030204" pitchFamily="34" charset="0"/>
                          <a:ea typeface="Calibri" panose="020F0502020204030204" pitchFamily="34" charset="0"/>
                          <a:cs typeface="Arial" panose="020B0604020202020204" pitchFamily="34" charset="0"/>
                        </a:rPr>
                        <a:t>مهرجان بنت الوطن للشعر النسائي</a:t>
                      </a:r>
                      <a:endParaRPr lang="en-US" sz="2000" kern="1200" dirty="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rtl="1">
                        <a:lnSpc>
                          <a:spcPct val="115000"/>
                        </a:lnSpc>
                        <a:spcBef>
                          <a:spcPts val="0"/>
                        </a:spcBef>
                        <a:spcAft>
                          <a:spcPts val="0"/>
                        </a:spcAft>
                      </a:pPr>
                      <a:r>
                        <a:rPr lang="ar-LY"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10</a:t>
                      </a:r>
                      <a:endParaRPr lang="en-US" sz="2000" b="1" kern="1200" dirty="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68738">
                <a:tc>
                  <a:txBody>
                    <a:bodyPr/>
                    <a:lstStyle/>
                    <a:p>
                      <a:pPr marL="0" marR="0" algn="ctr" rtl="1">
                        <a:lnSpc>
                          <a:spcPct val="115000"/>
                        </a:lnSpc>
                        <a:spcBef>
                          <a:spcPts val="0"/>
                        </a:spcBef>
                        <a:spcAft>
                          <a:spcPts val="0"/>
                        </a:spcAft>
                      </a:pPr>
                      <a:r>
                        <a:rPr lang="ar-SA" sz="2000" kern="1200" dirty="0" err="1">
                          <a:solidFill>
                            <a:schemeClr val="accent1"/>
                          </a:solidFill>
                          <a:effectLst/>
                          <a:latin typeface="Calibri" panose="020F0502020204030204" pitchFamily="34" charset="0"/>
                          <a:ea typeface="Calibri" panose="020F0502020204030204" pitchFamily="34" charset="0"/>
                          <a:cs typeface="Arial" panose="020B0604020202020204" pitchFamily="34" charset="0"/>
                        </a:rPr>
                        <a:t>سوكنة</a:t>
                      </a:r>
                      <a:endParaRPr lang="en-US" sz="2000" kern="1200" dirty="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rtl="1">
                        <a:lnSpc>
                          <a:spcPct val="115000"/>
                        </a:lnSpc>
                        <a:spcBef>
                          <a:spcPts val="0"/>
                        </a:spcBef>
                        <a:spcAft>
                          <a:spcPts val="0"/>
                        </a:spcAft>
                      </a:pPr>
                      <a:r>
                        <a:rPr lang="ar-SA" sz="2000" kern="1200" dirty="0">
                          <a:solidFill>
                            <a:schemeClr val="accent1"/>
                          </a:solidFill>
                          <a:effectLst/>
                          <a:latin typeface="Calibri" panose="020F0502020204030204" pitchFamily="34" charset="0"/>
                          <a:ea typeface="Calibri" panose="020F0502020204030204" pitchFamily="34" charset="0"/>
                          <a:cs typeface="Arial" panose="020B0604020202020204" pitchFamily="34" charset="0"/>
                        </a:rPr>
                        <a:t>مارس</a:t>
                      </a:r>
                      <a:endParaRPr lang="en-US" sz="2000" kern="1200" dirty="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rtl="1">
                        <a:lnSpc>
                          <a:spcPct val="115000"/>
                        </a:lnSpc>
                        <a:spcBef>
                          <a:spcPts val="0"/>
                        </a:spcBef>
                        <a:spcAft>
                          <a:spcPts val="0"/>
                        </a:spcAft>
                      </a:pPr>
                      <a:r>
                        <a:rPr lang="ar-SA" sz="2000" kern="1200" dirty="0">
                          <a:solidFill>
                            <a:schemeClr val="accent1"/>
                          </a:solidFill>
                          <a:effectLst/>
                          <a:latin typeface="Calibri" panose="020F0502020204030204" pitchFamily="34" charset="0"/>
                          <a:ea typeface="Calibri" panose="020F0502020204030204" pitchFamily="34" charset="0"/>
                          <a:cs typeface="Arial" panose="020B0604020202020204" pitchFamily="34" charset="0"/>
                        </a:rPr>
                        <a:t>مهرجان </a:t>
                      </a:r>
                      <a:r>
                        <a:rPr lang="ar-SA" sz="2000" kern="1200" dirty="0" err="1">
                          <a:solidFill>
                            <a:schemeClr val="accent1"/>
                          </a:solidFill>
                          <a:effectLst/>
                          <a:latin typeface="Calibri" panose="020F0502020204030204" pitchFamily="34" charset="0"/>
                          <a:ea typeface="Calibri" panose="020F0502020204030204" pitchFamily="34" charset="0"/>
                          <a:cs typeface="Arial" panose="020B0604020202020204" pitchFamily="34" charset="0"/>
                        </a:rPr>
                        <a:t>زلاء</a:t>
                      </a:r>
                      <a:r>
                        <a:rPr lang="ar-SA" sz="2000" kern="1200" dirty="0">
                          <a:solidFill>
                            <a:schemeClr val="accent1"/>
                          </a:solidFill>
                          <a:effectLst/>
                          <a:latin typeface="Calibri" panose="020F0502020204030204" pitchFamily="34" charset="0"/>
                          <a:ea typeface="Calibri" panose="020F0502020204030204" pitchFamily="34" charset="0"/>
                          <a:cs typeface="Arial" panose="020B0604020202020204" pitchFamily="34" charset="0"/>
                        </a:rPr>
                        <a:t> الثقافي</a:t>
                      </a:r>
                      <a:endParaRPr lang="en-US" sz="2000" kern="1200" dirty="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rtl="1">
                        <a:lnSpc>
                          <a:spcPct val="115000"/>
                        </a:lnSpc>
                        <a:spcBef>
                          <a:spcPts val="0"/>
                        </a:spcBef>
                        <a:spcAft>
                          <a:spcPts val="0"/>
                        </a:spcAft>
                      </a:pPr>
                      <a:r>
                        <a:rPr lang="ar-LY"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11</a:t>
                      </a:r>
                      <a:endParaRPr lang="en-US" sz="2000" b="1" kern="1200" dirty="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68738">
                <a:tc>
                  <a:txBody>
                    <a:bodyPr/>
                    <a:lstStyle/>
                    <a:p>
                      <a:pPr marL="0" marR="0" algn="ctr" rtl="1">
                        <a:lnSpc>
                          <a:spcPct val="115000"/>
                        </a:lnSpc>
                        <a:spcBef>
                          <a:spcPts val="0"/>
                        </a:spcBef>
                        <a:spcAft>
                          <a:spcPts val="0"/>
                        </a:spcAft>
                      </a:pPr>
                      <a:r>
                        <a:rPr lang="ar-SA" sz="2000" kern="1200" dirty="0">
                          <a:solidFill>
                            <a:schemeClr val="accent1"/>
                          </a:solidFill>
                          <a:effectLst/>
                          <a:latin typeface="Calibri" panose="020F0502020204030204" pitchFamily="34" charset="0"/>
                          <a:ea typeface="Calibri" panose="020F0502020204030204" pitchFamily="34" charset="0"/>
                          <a:cs typeface="Arial" panose="020B0604020202020204" pitchFamily="34" charset="0"/>
                        </a:rPr>
                        <a:t>طرابلس</a:t>
                      </a:r>
                      <a:endParaRPr lang="en-US" sz="2000" kern="1200" dirty="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rtl="1">
                        <a:lnSpc>
                          <a:spcPct val="115000"/>
                        </a:lnSpc>
                        <a:spcBef>
                          <a:spcPts val="0"/>
                        </a:spcBef>
                        <a:spcAft>
                          <a:spcPts val="0"/>
                        </a:spcAft>
                      </a:pPr>
                      <a:r>
                        <a:rPr lang="ar-SA" sz="2000" kern="1200" dirty="0">
                          <a:solidFill>
                            <a:schemeClr val="accent1"/>
                          </a:solidFill>
                          <a:effectLst/>
                          <a:latin typeface="Calibri" panose="020F0502020204030204" pitchFamily="34" charset="0"/>
                          <a:ea typeface="Calibri" panose="020F0502020204030204" pitchFamily="34" charset="0"/>
                          <a:cs typeface="Arial" panose="020B0604020202020204" pitchFamily="34" charset="0"/>
                        </a:rPr>
                        <a:t>مارس</a:t>
                      </a:r>
                      <a:endParaRPr lang="en-US" sz="2000" kern="1200" dirty="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rtl="1">
                        <a:lnSpc>
                          <a:spcPct val="115000"/>
                        </a:lnSpc>
                        <a:spcBef>
                          <a:spcPts val="0"/>
                        </a:spcBef>
                        <a:spcAft>
                          <a:spcPts val="0"/>
                        </a:spcAft>
                      </a:pPr>
                      <a:r>
                        <a:rPr lang="ar-SA" sz="2000" kern="1200" dirty="0">
                          <a:solidFill>
                            <a:schemeClr val="accent1"/>
                          </a:solidFill>
                          <a:effectLst/>
                          <a:latin typeface="Calibri" panose="020F0502020204030204" pitchFamily="34" charset="0"/>
                          <a:ea typeface="Calibri" panose="020F0502020204030204" pitchFamily="34" charset="0"/>
                          <a:cs typeface="Arial" panose="020B0604020202020204" pitchFamily="34" charset="0"/>
                        </a:rPr>
                        <a:t>اليوم العالمي لتنوع الثقافي</a:t>
                      </a:r>
                      <a:endParaRPr lang="en-US" sz="2000" kern="1200" dirty="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rtl="1">
                        <a:lnSpc>
                          <a:spcPct val="115000"/>
                        </a:lnSpc>
                        <a:spcBef>
                          <a:spcPts val="0"/>
                        </a:spcBef>
                        <a:spcAft>
                          <a:spcPts val="0"/>
                        </a:spcAft>
                      </a:pPr>
                      <a:r>
                        <a:rPr lang="ar-LY"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12</a:t>
                      </a:r>
                      <a:endParaRPr lang="en-US" sz="2000" b="1" kern="1200" dirty="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68738">
                <a:tc>
                  <a:txBody>
                    <a:bodyPr/>
                    <a:lstStyle/>
                    <a:p>
                      <a:pPr marL="0" marR="0" algn="ctr" rtl="1">
                        <a:lnSpc>
                          <a:spcPct val="115000"/>
                        </a:lnSpc>
                        <a:spcBef>
                          <a:spcPts val="0"/>
                        </a:spcBef>
                        <a:spcAft>
                          <a:spcPts val="0"/>
                        </a:spcAft>
                      </a:pPr>
                      <a:r>
                        <a:rPr lang="ar-SA" sz="2000" kern="1200" dirty="0">
                          <a:solidFill>
                            <a:schemeClr val="accent1"/>
                          </a:solidFill>
                          <a:effectLst/>
                          <a:latin typeface="Calibri" panose="020F0502020204030204" pitchFamily="34" charset="0"/>
                          <a:ea typeface="Calibri" panose="020F0502020204030204" pitchFamily="34" charset="0"/>
                          <a:cs typeface="Arial" panose="020B0604020202020204" pitchFamily="34" charset="0"/>
                        </a:rPr>
                        <a:t>طرابلس</a:t>
                      </a:r>
                      <a:endParaRPr lang="en-US" sz="2000" kern="1200" dirty="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rtl="1">
                        <a:lnSpc>
                          <a:spcPct val="115000"/>
                        </a:lnSpc>
                        <a:spcBef>
                          <a:spcPts val="0"/>
                        </a:spcBef>
                        <a:spcAft>
                          <a:spcPts val="0"/>
                        </a:spcAft>
                      </a:pPr>
                      <a:r>
                        <a:rPr lang="ar-SA" sz="2000" kern="1200" dirty="0">
                          <a:solidFill>
                            <a:schemeClr val="accent1"/>
                          </a:solidFill>
                          <a:effectLst/>
                          <a:latin typeface="Calibri" panose="020F0502020204030204" pitchFamily="34" charset="0"/>
                          <a:ea typeface="Calibri" panose="020F0502020204030204" pitchFamily="34" charset="0"/>
                          <a:cs typeface="Arial" panose="020B0604020202020204" pitchFamily="34" charset="0"/>
                        </a:rPr>
                        <a:t>ابريل</a:t>
                      </a:r>
                      <a:endParaRPr lang="en-US" sz="2000" kern="1200" dirty="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rtl="1">
                        <a:lnSpc>
                          <a:spcPct val="115000"/>
                        </a:lnSpc>
                        <a:spcBef>
                          <a:spcPts val="0"/>
                        </a:spcBef>
                        <a:spcAft>
                          <a:spcPts val="0"/>
                        </a:spcAft>
                      </a:pPr>
                      <a:r>
                        <a:rPr lang="ar-SA" sz="2000" kern="1200" dirty="0">
                          <a:solidFill>
                            <a:schemeClr val="accent1"/>
                          </a:solidFill>
                          <a:effectLst/>
                          <a:latin typeface="Calibri" panose="020F0502020204030204" pitchFamily="34" charset="0"/>
                          <a:ea typeface="Calibri" panose="020F0502020204030204" pitchFamily="34" charset="0"/>
                          <a:cs typeface="Arial" panose="020B0604020202020204" pitchFamily="34" charset="0"/>
                        </a:rPr>
                        <a:t>ملتقي الشباب الليبي</a:t>
                      </a:r>
                      <a:endParaRPr lang="en-US" sz="2000" kern="1200" dirty="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rtl="1">
                        <a:lnSpc>
                          <a:spcPct val="115000"/>
                        </a:lnSpc>
                        <a:spcBef>
                          <a:spcPts val="0"/>
                        </a:spcBef>
                        <a:spcAft>
                          <a:spcPts val="0"/>
                        </a:spcAft>
                      </a:pPr>
                      <a:r>
                        <a:rPr lang="ar-LY"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13</a:t>
                      </a:r>
                      <a:endParaRPr lang="en-US" sz="2000" b="1" kern="1200" dirty="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68738">
                <a:tc>
                  <a:txBody>
                    <a:bodyPr/>
                    <a:lstStyle/>
                    <a:p>
                      <a:pPr marL="0" marR="0" algn="ctr" rtl="1">
                        <a:lnSpc>
                          <a:spcPct val="115000"/>
                        </a:lnSpc>
                        <a:spcBef>
                          <a:spcPts val="0"/>
                        </a:spcBef>
                        <a:spcAft>
                          <a:spcPts val="0"/>
                        </a:spcAft>
                      </a:pPr>
                      <a:r>
                        <a:rPr lang="ar-SA" sz="2000" kern="1200" dirty="0">
                          <a:solidFill>
                            <a:schemeClr val="accent1"/>
                          </a:solidFill>
                          <a:effectLst/>
                          <a:latin typeface="Calibri" panose="020F0502020204030204" pitchFamily="34" charset="0"/>
                          <a:ea typeface="Calibri" panose="020F0502020204030204" pitchFamily="34" charset="0"/>
                          <a:cs typeface="Arial" panose="020B0604020202020204" pitchFamily="34" charset="0"/>
                        </a:rPr>
                        <a:t>طرابلس</a:t>
                      </a:r>
                      <a:endParaRPr lang="en-US" sz="2000" kern="1200" dirty="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rtl="1">
                        <a:lnSpc>
                          <a:spcPct val="115000"/>
                        </a:lnSpc>
                        <a:spcBef>
                          <a:spcPts val="0"/>
                        </a:spcBef>
                        <a:spcAft>
                          <a:spcPts val="0"/>
                        </a:spcAft>
                      </a:pPr>
                      <a:r>
                        <a:rPr lang="ar-SA" sz="2000" kern="1200" dirty="0">
                          <a:solidFill>
                            <a:schemeClr val="accent1"/>
                          </a:solidFill>
                          <a:effectLst/>
                          <a:latin typeface="Calibri" panose="020F0502020204030204" pitchFamily="34" charset="0"/>
                          <a:ea typeface="Calibri" panose="020F0502020204030204" pitchFamily="34" charset="0"/>
                          <a:cs typeface="Arial" panose="020B0604020202020204" pitchFamily="34" charset="0"/>
                        </a:rPr>
                        <a:t>أبريل</a:t>
                      </a:r>
                      <a:endParaRPr lang="en-US" sz="2000" kern="1200" dirty="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rtl="1">
                        <a:lnSpc>
                          <a:spcPct val="115000"/>
                        </a:lnSpc>
                        <a:spcBef>
                          <a:spcPts val="0"/>
                        </a:spcBef>
                        <a:spcAft>
                          <a:spcPts val="0"/>
                        </a:spcAft>
                      </a:pPr>
                      <a:r>
                        <a:rPr lang="ar-SA" sz="2000" kern="1200" dirty="0">
                          <a:solidFill>
                            <a:schemeClr val="accent1"/>
                          </a:solidFill>
                          <a:effectLst/>
                          <a:latin typeface="Calibri" panose="020F0502020204030204" pitchFamily="34" charset="0"/>
                          <a:ea typeface="Calibri" panose="020F0502020204030204" pitchFamily="34" charset="0"/>
                          <a:cs typeface="Arial" panose="020B0604020202020204" pitchFamily="34" charset="0"/>
                        </a:rPr>
                        <a:t>ورشة عمل المصالحة الوطنية والعدالة الإنسانية</a:t>
                      </a:r>
                      <a:endParaRPr lang="en-US" sz="2000" kern="1200" dirty="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rtl="1">
                        <a:lnSpc>
                          <a:spcPct val="115000"/>
                        </a:lnSpc>
                        <a:spcBef>
                          <a:spcPts val="0"/>
                        </a:spcBef>
                        <a:spcAft>
                          <a:spcPts val="0"/>
                        </a:spcAft>
                      </a:pPr>
                      <a:r>
                        <a:rPr lang="ar-LY"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14</a:t>
                      </a:r>
                      <a:endParaRPr lang="en-US" sz="2000" b="1" kern="1200" dirty="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جدول 4"/>
          <p:cNvGraphicFramePr>
            <a:graphicFrameLocks noGrp="1"/>
          </p:cNvGraphicFramePr>
          <p:nvPr/>
        </p:nvGraphicFramePr>
        <p:xfrm>
          <a:off x="353960" y="368714"/>
          <a:ext cx="9601200" cy="5604608"/>
        </p:xfrm>
        <a:graphic>
          <a:graphicData uri="http://schemas.openxmlformats.org/drawingml/2006/table">
            <a:tbl>
              <a:tblPr firstRow="1" bandRow="1">
                <a:tableStyleId>{5C22544A-7EE6-4342-B048-85BDC9FD1C3A}</a:tableStyleId>
              </a:tblPr>
              <a:tblGrid>
                <a:gridCol w="2898765"/>
                <a:gridCol w="1901836"/>
                <a:gridCol w="4342361"/>
                <a:gridCol w="458238"/>
              </a:tblGrid>
              <a:tr h="368738">
                <a:tc>
                  <a:txBody>
                    <a:bodyPr/>
                    <a:lstStyle/>
                    <a:p>
                      <a:pPr marL="0" marR="0" algn="ctr" rtl="1">
                        <a:lnSpc>
                          <a:spcPct val="115000"/>
                        </a:lnSpc>
                        <a:spcBef>
                          <a:spcPts val="0"/>
                        </a:spcBef>
                        <a:spcAft>
                          <a:spcPts val="0"/>
                        </a:spcAft>
                      </a:pPr>
                      <a:r>
                        <a:rPr lang="ar-SA"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ندوة علمية </a:t>
                      </a:r>
                      <a:r>
                        <a:rPr lang="ar-SA" sz="2000" b="1" kern="1200" dirty="0" err="1"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بالمدراس</a:t>
                      </a:r>
                      <a:endParaRPr lang="en-US"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marR="0" algn="ctr" rtl="1">
                        <a:lnSpc>
                          <a:spcPct val="115000"/>
                        </a:lnSpc>
                        <a:spcBef>
                          <a:spcPts val="0"/>
                        </a:spcBef>
                        <a:spcAft>
                          <a:spcPts val="0"/>
                        </a:spcAft>
                      </a:pPr>
                      <a:r>
                        <a:rPr lang="ar-SA"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مايو</a:t>
                      </a:r>
                      <a:endParaRPr lang="en-US"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marR="0" algn="ctr" rtl="1">
                        <a:lnSpc>
                          <a:spcPct val="115000"/>
                        </a:lnSpc>
                        <a:spcBef>
                          <a:spcPts val="0"/>
                        </a:spcBef>
                        <a:spcAft>
                          <a:spcPts val="0"/>
                        </a:spcAft>
                      </a:pPr>
                      <a:r>
                        <a:rPr lang="ar-SA" sz="2000"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اليوم العالمي للتدخين</a:t>
                      </a:r>
                      <a:endParaRPr lang="en-US" sz="2000" kern="1200" dirty="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marR="0" algn="ctr" rtl="1">
                        <a:lnSpc>
                          <a:spcPct val="115000"/>
                        </a:lnSpc>
                        <a:spcBef>
                          <a:spcPts val="0"/>
                        </a:spcBef>
                        <a:spcAft>
                          <a:spcPts val="0"/>
                        </a:spcAft>
                      </a:pPr>
                      <a:r>
                        <a:rPr lang="ar-LY" sz="1600" dirty="0" smtClean="0">
                          <a:solidFill>
                            <a:schemeClr val="accent1"/>
                          </a:solidFill>
                        </a:rPr>
                        <a:t>15</a:t>
                      </a:r>
                      <a:endParaRPr lang="en-US" sz="1600" dirty="0">
                        <a:solidFill>
                          <a:schemeClr val="accent1"/>
                        </a:solidFil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r>
              <a:tr h="368738">
                <a:tc>
                  <a:txBody>
                    <a:bodyPr/>
                    <a:lstStyle/>
                    <a:p>
                      <a:pPr marL="0" marR="0" algn="ctr" rtl="1">
                        <a:lnSpc>
                          <a:spcPct val="115000"/>
                        </a:lnSpc>
                        <a:spcBef>
                          <a:spcPts val="0"/>
                        </a:spcBef>
                        <a:spcAft>
                          <a:spcPts val="0"/>
                        </a:spcAft>
                      </a:pPr>
                      <a:r>
                        <a:rPr lang="ar-SA" sz="2000" b="1" kern="1200" dirty="0" err="1"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ابونجيم</a:t>
                      </a:r>
                      <a:endParaRPr lang="en-US"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rtl="1">
                        <a:lnSpc>
                          <a:spcPct val="115000"/>
                        </a:lnSpc>
                        <a:spcBef>
                          <a:spcPts val="0"/>
                        </a:spcBef>
                        <a:spcAft>
                          <a:spcPts val="0"/>
                        </a:spcAft>
                      </a:pPr>
                      <a:r>
                        <a:rPr lang="ar-SA"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مايو</a:t>
                      </a:r>
                      <a:endParaRPr lang="en-US"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rtl="1">
                        <a:lnSpc>
                          <a:spcPct val="115000"/>
                        </a:lnSpc>
                        <a:spcBef>
                          <a:spcPts val="0"/>
                        </a:spcBef>
                        <a:spcAft>
                          <a:spcPts val="0"/>
                        </a:spcAft>
                      </a:pPr>
                      <a:r>
                        <a:rPr lang="ar-SA"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مهرجان أبو </a:t>
                      </a:r>
                      <a:r>
                        <a:rPr lang="ar-SA" sz="2000" b="1" kern="1200" dirty="0" err="1"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نجيم</a:t>
                      </a:r>
                      <a:r>
                        <a:rPr lang="ar-SA"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 التراثي</a:t>
                      </a:r>
                      <a:endParaRPr lang="en-US"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rtl="1">
                        <a:lnSpc>
                          <a:spcPct val="115000"/>
                        </a:lnSpc>
                        <a:spcBef>
                          <a:spcPts val="0"/>
                        </a:spcBef>
                        <a:spcAft>
                          <a:spcPts val="0"/>
                        </a:spcAft>
                      </a:pPr>
                      <a:r>
                        <a:rPr lang="ar-LY"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16</a:t>
                      </a:r>
                      <a:endParaRPr lang="en-US" sz="2000" b="1" kern="1200" dirty="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68738">
                <a:tc>
                  <a:txBody>
                    <a:bodyPr/>
                    <a:lstStyle/>
                    <a:p>
                      <a:pPr marL="0" marR="0" algn="ctr" rtl="1">
                        <a:lnSpc>
                          <a:spcPct val="115000"/>
                        </a:lnSpc>
                        <a:spcBef>
                          <a:spcPts val="0"/>
                        </a:spcBef>
                        <a:spcAft>
                          <a:spcPts val="0"/>
                        </a:spcAft>
                      </a:pPr>
                      <a:r>
                        <a:rPr lang="ar-SA" sz="2000" b="1" kern="1200" dirty="0" err="1"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زوارة</a:t>
                      </a:r>
                      <a:endParaRPr lang="en-US"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rtl="1">
                        <a:lnSpc>
                          <a:spcPct val="115000"/>
                        </a:lnSpc>
                        <a:spcBef>
                          <a:spcPts val="0"/>
                        </a:spcBef>
                        <a:spcAft>
                          <a:spcPts val="0"/>
                        </a:spcAft>
                      </a:pPr>
                      <a:r>
                        <a:rPr lang="ar-SA"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يونيو</a:t>
                      </a:r>
                      <a:endParaRPr lang="en-US"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rtl="1">
                        <a:lnSpc>
                          <a:spcPct val="115000"/>
                        </a:lnSpc>
                        <a:spcBef>
                          <a:spcPts val="0"/>
                        </a:spcBef>
                        <a:spcAft>
                          <a:spcPts val="0"/>
                        </a:spcAft>
                      </a:pPr>
                      <a:r>
                        <a:rPr lang="ar-SA"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مهرجان </a:t>
                      </a:r>
                      <a:r>
                        <a:rPr lang="ar-SA" sz="2000" b="1" kern="1200" dirty="0" err="1"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أوسوا</a:t>
                      </a:r>
                      <a:endParaRPr lang="en-US"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rtl="1">
                        <a:lnSpc>
                          <a:spcPct val="115000"/>
                        </a:lnSpc>
                        <a:spcBef>
                          <a:spcPts val="0"/>
                        </a:spcBef>
                        <a:spcAft>
                          <a:spcPts val="0"/>
                        </a:spcAft>
                      </a:pPr>
                      <a:r>
                        <a:rPr lang="ar-LY"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17</a:t>
                      </a:r>
                      <a:endParaRPr lang="en-US" sz="2000" b="1" kern="1200" dirty="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68738">
                <a:tc>
                  <a:txBody>
                    <a:bodyPr/>
                    <a:lstStyle/>
                    <a:p>
                      <a:pPr marL="0" marR="0" algn="ctr" rtl="1">
                        <a:lnSpc>
                          <a:spcPct val="115000"/>
                        </a:lnSpc>
                        <a:spcBef>
                          <a:spcPts val="0"/>
                        </a:spcBef>
                        <a:spcAft>
                          <a:spcPts val="0"/>
                        </a:spcAft>
                      </a:pPr>
                      <a:r>
                        <a:rPr lang="ar-SA"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القبة الفلكية</a:t>
                      </a:r>
                      <a:endParaRPr lang="en-US"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rtl="1">
                        <a:lnSpc>
                          <a:spcPct val="115000"/>
                        </a:lnSpc>
                        <a:spcBef>
                          <a:spcPts val="0"/>
                        </a:spcBef>
                        <a:spcAft>
                          <a:spcPts val="0"/>
                        </a:spcAft>
                      </a:pPr>
                      <a:r>
                        <a:rPr lang="ar-SA"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يوليو</a:t>
                      </a:r>
                      <a:endParaRPr lang="en-US"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rtl="1">
                        <a:lnSpc>
                          <a:spcPct val="115000"/>
                        </a:lnSpc>
                        <a:spcBef>
                          <a:spcPts val="0"/>
                        </a:spcBef>
                        <a:spcAft>
                          <a:spcPts val="0"/>
                        </a:spcAft>
                      </a:pPr>
                      <a:r>
                        <a:rPr lang="ar-SA"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اليوم العالمي للطفل </a:t>
                      </a:r>
                      <a:r>
                        <a:rPr lang="ar-SA" sz="2000" b="1" kern="1200" dirty="0" err="1"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الافريقي</a:t>
                      </a:r>
                      <a:endParaRPr lang="en-US"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rtl="1">
                        <a:lnSpc>
                          <a:spcPct val="115000"/>
                        </a:lnSpc>
                        <a:spcBef>
                          <a:spcPts val="0"/>
                        </a:spcBef>
                        <a:spcAft>
                          <a:spcPts val="0"/>
                        </a:spcAft>
                      </a:pPr>
                      <a:r>
                        <a:rPr lang="ar-LY"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18</a:t>
                      </a:r>
                      <a:endParaRPr lang="en-US" sz="2000" b="1" kern="1200" dirty="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68738">
                <a:tc>
                  <a:txBody>
                    <a:bodyPr/>
                    <a:lstStyle/>
                    <a:p>
                      <a:pPr marL="0" marR="0" algn="ctr" rtl="1">
                        <a:lnSpc>
                          <a:spcPct val="115000"/>
                        </a:lnSpc>
                        <a:spcBef>
                          <a:spcPts val="0"/>
                        </a:spcBef>
                        <a:spcAft>
                          <a:spcPts val="0"/>
                        </a:spcAft>
                      </a:pPr>
                      <a:r>
                        <a:rPr lang="ar-SA"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العديد من المقرات التابعة للوزارة</a:t>
                      </a:r>
                      <a:endParaRPr lang="en-US"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rtl="1">
                        <a:lnSpc>
                          <a:spcPct val="115000"/>
                        </a:lnSpc>
                        <a:spcBef>
                          <a:spcPts val="0"/>
                        </a:spcBef>
                        <a:spcAft>
                          <a:spcPts val="0"/>
                        </a:spcAft>
                      </a:pPr>
                      <a:r>
                        <a:rPr lang="ar-SA"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يوليو</a:t>
                      </a:r>
                      <a:endParaRPr lang="en-US"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rtl="1">
                        <a:lnSpc>
                          <a:spcPct val="115000"/>
                        </a:lnSpc>
                        <a:spcBef>
                          <a:spcPts val="0"/>
                        </a:spcBef>
                        <a:spcAft>
                          <a:spcPts val="0"/>
                        </a:spcAft>
                      </a:pPr>
                      <a:r>
                        <a:rPr lang="ar-SA"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مجموعة من الندوات النسائية</a:t>
                      </a:r>
                      <a:endParaRPr lang="en-US"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rtl="1">
                        <a:lnSpc>
                          <a:spcPct val="115000"/>
                        </a:lnSpc>
                        <a:spcBef>
                          <a:spcPts val="0"/>
                        </a:spcBef>
                        <a:spcAft>
                          <a:spcPts val="0"/>
                        </a:spcAft>
                      </a:pPr>
                      <a:r>
                        <a:rPr lang="ar-LY"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19</a:t>
                      </a:r>
                      <a:endParaRPr lang="en-US" sz="2000" b="1" kern="1200" dirty="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68738">
                <a:tc>
                  <a:txBody>
                    <a:bodyPr/>
                    <a:lstStyle/>
                    <a:p>
                      <a:pPr marL="0" marR="0" algn="ctr" rtl="1">
                        <a:lnSpc>
                          <a:spcPct val="115000"/>
                        </a:lnSpc>
                        <a:spcBef>
                          <a:spcPts val="0"/>
                        </a:spcBef>
                        <a:spcAft>
                          <a:spcPts val="0"/>
                        </a:spcAft>
                      </a:pPr>
                      <a:r>
                        <a:rPr lang="ar-SA" sz="2000" b="1" kern="1200" dirty="0" err="1"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تاورغاء</a:t>
                      </a:r>
                      <a:endParaRPr lang="en-US"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rtl="1">
                        <a:lnSpc>
                          <a:spcPct val="115000"/>
                        </a:lnSpc>
                        <a:spcBef>
                          <a:spcPts val="0"/>
                        </a:spcBef>
                        <a:spcAft>
                          <a:spcPts val="0"/>
                        </a:spcAft>
                      </a:pPr>
                      <a:r>
                        <a:rPr lang="ar-SA"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يوليو</a:t>
                      </a:r>
                      <a:endParaRPr lang="en-US"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rtl="1">
                        <a:lnSpc>
                          <a:spcPct val="115000"/>
                        </a:lnSpc>
                        <a:spcBef>
                          <a:spcPts val="0"/>
                        </a:spcBef>
                        <a:spcAft>
                          <a:spcPts val="0"/>
                        </a:spcAft>
                      </a:pPr>
                      <a:r>
                        <a:rPr lang="ar-SA"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مهرجان النخلة الليبية</a:t>
                      </a:r>
                      <a:endParaRPr lang="en-US"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rtl="1">
                        <a:lnSpc>
                          <a:spcPct val="115000"/>
                        </a:lnSpc>
                        <a:spcBef>
                          <a:spcPts val="0"/>
                        </a:spcBef>
                        <a:spcAft>
                          <a:spcPts val="0"/>
                        </a:spcAft>
                      </a:pPr>
                      <a:r>
                        <a:rPr lang="ar-LY"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20</a:t>
                      </a:r>
                      <a:endParaRPr lang="en-US" sz="2000" b="1" kern="1200" dirty="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442276">
                <a:tc>
                  <a:txBody>
                    <a:bodyPr/>
                    <a:lstStyle/>
                    <a:p>
                      <a:pPr marL="0" marR="0" algn="ctr" rtl="1">
                        <a:lnSpc>
                          <a:spcPct val="115000"/>
                        </a:lnSpc>
                        <a:spcBef>
                          <a:spcPts val="0"/>
                        </a:spcBef>
                        <a:spcAft>
                          <a:spcPts val="0"/>
                        </a:spcAft>
                      </a:pPr>
                      <a:r>
                        <a:rPr lang="ar-SA"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لبدة</a:t>
                      </a:r>
                      <a:endParaRPr lang="en-US"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rtl="1">
                        <a:lnSpc>
                          <a:spcPct val="115000"/>
                        </a:lnSpc>
                        <a:spcBef>
                          <a:spcPts val="0"/>
                        </a:spcBef>
                        <a:spcAft>
                          <a:spcPts val="0"/>
                        </a:spcAft>
                      </a:pPr>
                      <a:r>
                        <a:rPr lang="ar-SA"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a:t>
                      </a:r>
                      <a:endParaRPr lang="en-US"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rtl="1">
                        <a:lnSpc>
                          <a:spcPct val="115000"/>
                        </a:lnSpc>
                        <a:spcBef>
                          <a:spcPts val="0"/>
                        </a:spcBef>
                        <a:spcAft>
                          <a:spcPts val="0"/>
                        </a:spcAft>
                      </a:pPr>
                      <a:r>
                        <a:rPr lang="ar-SA"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مهرجان لبدة الدولي للطفل العربي</a:t>
                      </a:r>
                      <a:endParaRPr lang="en-US"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rtl="1">
                        <a:lnSpc>
                          <a:spcPct val="115000"/>
                        </a:lnSpc>
                        <a:spcBef>
                          <a:spcPts val="0"/>
                        </a:spcBef>
                        <a:spcAft>
                          <a:spcPts val="0"/>
                        </a:spcAft>
                      </a:pPr>
                      <a:r>
                        <a:rPr lang="ar-LY"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21</a:t>
                      </a:r>
                      <a:endParaRPr lang="en-US" sz="2000" b="1" kern="1200" dirty="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68738">
                <a:tc>
                  <a:txBody>
                    <a:bodyPr/>
                    <a:lstStyle/>
                    <a:p>
                      <a:pPr marL="0" marR="0" algn="ctr" rtl="1">
                        <a:lnSpc>
                          <a:spcPct val="115000"/>
                        </a:lnSpc>
                        <a:spcBef>
                          <a:spcPts val="0"/>
                        </a:spcBef>
                        <a:spcAft>
                          <a:spcPts val="0"/>
                        </a:spcAft>
                      </a:pPr>
                      <a:r>
                        <a:rPr lang="ar-SA"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الخمس</a:t>
                      </a:r>
                      <a:endParaRPr lang="en-US"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rtl="1">
                        <a:lnSpc>
                          <a:spcPct val="115000"/>
                        </a:lnSpc>
                        <a:spcBef>
                          <a:spcPts val="0"/>
                        </a:spcBef>
                        <a:spcAft>
                          <a:spcPts val="0"/>
                        </a:spcAft>
                      </a:pPr>
                      <a:r>
                        <a:rPr lang="ar-SA"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a:t>
                      </a:r>
                      <a:endParaRPr lang="en-US"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rtl="1">
                        <a:lnSpc>
                          <a:spcPct val="115000"/>
                        </a:lnSpc>
                        <a:spcBef>
                          <a:spcPts val="0"/>
                        </a:spcBef>
                        <a:spcAft>
                          <a:spcPts val="0"/>
                        </a:spcAft>
                      </a:pPr>
                      <a:r>
                        <a:rPr lang="ar-SA"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مهرجان جائزة ليبيا لسلام</a:t>
                      </a:r>
                      <a:endParaRPr lang="en-US"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rtl="1">
                        <a:lnSpc>
                          <a:spcPct val="115000"/>
                        </a:lnSpc>
                        <a:spcBef>
                          <a:spcPts val="0"/>
                        </a:spcBef>
                        <a:spcAft>
                          <a:spcPts val="0"/>
                        </a:spcAft>
                      </a:pPr>
                      <a:r>
                        <a:rPr lang="ar-LY"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22</a:t>
                      </a:r>
                      <a:endParaRPr lang="en-US" sz="2000" b="1" kern="1200" dirty="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68738">
                <a:tc>
                  <a:txBody>
                    <a:bodyPr/>
                    <a:lstStyle/>
                    <a:p>
                      <a:pPr marL="0" marR="0" algn="ctr" rtl="1">
                        <a:lnSpc>
                          <a:spcPct val="115000"/>
                        </a:lnSpc>
                        <a:spcBef>
                          <a:spcPts val="0"/>
                        </a:spcBef>
                        <a:spcAft>
                          <a:spcPts val="0"/>
                        </a:spcAft>
                      </a:pPr>
                      <a:r>
                        <a:rPr lang="ar-SA" sz="2000" b="1" kern="1200" dirty="0" err="1"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القطرون</a:t>
                      </a:r>
                      <a:endParaRPr lang="en-US"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rtl="1">
                        <a:lnSpc>
                          <a:spcPct val="115000"/>
                        </a:lnSpc>
                        <a:spcBef>
                          <a:spcPts val="0"/>
                        </a:spcBef>
                        <a:spcAft>
                          <a:spcPts val="0"/>
                        </a:spcAft>
                      </a:pPr>
                      <a:r>
                        <a:rPr lang="ar-SA"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يونيو</a:t>
                      </a:r>
                      <a:endParaRPr lang="en-US"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rtl="1">
                        <a:lnSpc>
                          <a:spcPct val="115000"/>
                        </a:lnSpc>
                        <a:spcBef>
                          <a:spcPts val="0"/>
                        </a:spcBef>
                        <a:spcAft>
                          <a:spcPts val="0"/>
                        </a:spcAft>
                      </a:pPr>
                      <a:r>
                        <a:rPr lang="ar-SA"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مهرجان وادي الحكمة التراثي الثقافي</a:t>
                      </a:r>
                      <a:endParaRPr lang="en-US"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rtl="1">
                        <a:lnSpc>
                          <a:spcPct val="115000"/>
                        </a:lnSpc>
                        <a:spcBef>
                          <a:spcPts val="0"/>
                        </a:spcBef>
                        <a:spcAft>
                          <a:spcPts val="0"/>
                        </a:spcAft>
                      </a:pPr>
                      <a:r>
                        <a:rPr lang="ar-LY"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23</a:t>
                      </a:r>
                      <a:endParaRPr lang="en-US" sz="2000" b="1" kern="1200" dirty="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68738">
                <a:tc>
                  <a:txBody>
                    <a:bodyPr/>
                    <a:lstStyle/>
                    <a:p>
                      <a:pPr marL="0" marR="0" algn="ctr" rtl="1">
                        <a:lnSpc>
                          <a:spcPct val="115000"/>
                        </a:lnSpc>
                        <a:spcBef>
                          <a:spcPts val="0"/>
                        </a:spcBef>
                        <a:spcAft>
                          <a:spcPts val="0"/>
                        </a:spcAft>
                      </a:pPr>
                      <a:endParaRPr lang="ar-SA"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rtl="1">
                        <a:lnSpc>
                          <a:spcPct val="115000"/>
                        </a:lnSpc>
                        <a:spcBef>
                          <a:spcPts val="0"/>
                        </a:spcBef>
                        <a:spcAft>
                          <a:spcPts val="0"/>
                        </a:spcAft>
                      </a:pPr>
                      <a:r>
                        <a:rPr lang="ar-SA"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يونيو</a:t>
                      </a:r>
                      <a:endParaRPr lang="en-US"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rtl="1">
                        <a:lnSpc>
                          <a:spcPct val="115000"/>
                        </a:lnSpc>
                        <a:spcBef>
                          <a:spcPts val="0"/>
                        </a:spcBef>
                        <a:spcAft>
                          <a:spcPts val="0"/>
                        </a:spcAft>
                      </a:pPr>
                      <a:r>
                        <a:rPr lang="ar-SA"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مهر جان الفن </a:t>
                      </a:r>
                      <a:r>
                        <a:rPr lang="ar-SA" sz="2000" b="1" kern="1200" dirty="0" err="1"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الثارقي</a:t>
                      </a:r>
                      <a:endParaRPr lang="en-US"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rtl="1">
                        <a:lnSpc>
                          <a:spcPct val="115000"/>
                        </a:lnSpc>
                        <a:spcBef>
                          <a:spcPts val="0"/>
                        </a:spcBef>
                        <a:spcAft>
                          <a:spcPts val="0"/>
                        </a:spcAft>
                      </a:pPr>
                      <a:r>
                        <a:rPr lang="ar-LY"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24</a:t>
                      </a:r>
                      <a:endParaRPr lang="en-US" sz="2000" b="1" kern="1200" dirty="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68738">
                <a:tc>
                  <a:txBody>
                    <a:bodyPr/>
                    <a:lstStyle/>
                    <a:p>
                      <a:pPr marL="0" marR="0" algn="ctr" rtl="1">
                        <a:lnSpc>
                          <a:spcPct val="115000"/>
                        </a:lnSpc>
                        <a:spcBef>
                          <a:spcPts val="0"/>
                        </a:spcBef>
                        <a:spcAft>
                          <a:spcPts val="0"/>
                        </a:spcAft>
                      </a:pPr>
                      <a:r>
                        <a:rPr lang="ar-SA"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طرابلس</a:t>
                      </a:r>
                      <a:endParaRPr lang="en-US"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rtl="1">
                        <a:lnSpc>
                          <a:spcPct val="115000"/>
                        </a:lnSpc>
                        <a:spcBef>
                          <a:spcPts val="0"/>
                        </a:spcBef>
                        <a:spcAft>
                          <a:spcPts val="0"/>
                        </a:spcAft>
                      </a:pPr>
                      <a:r>
                        <a:rPr lang="ar-SA"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a:t>
                      </a:r>
                      <a:endParaRPr lang="en-US"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rtl="1">
                        <a:lnSpc>
                          <a:spcPct val="115000"/>
                        </a:lnSpc>
                        <a:spcBef>
                          <a:spcPts val="0"/>
                        </a:spcBef>
                        <a:spcAft>
                          <a:spcPts val="0"/>
                        </a:spcAft>
                      </a:pPr>
                      <a:r>
                        <a:rPr lang="ar-SA"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مهرجان المألوف والموشحات</a:t>
                      </a:r>
                      <a:endParaRPr lang="en-US"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rtl="1">
                        <a:lnSpc>
                          <a:spcPct val="115000"/>
                        </a:lnSpc>
                        <a:spcBef>
                          <a:spcPts val="0"/>
                        </a:spcBef>
                        <a:spcAft>
                          <a:spcPts val="0"/>
                        </a:spcAft>
                      </a:pPr>
                      <a:r>
                        <a:rPr lang="ar-LY"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25</a:t>
                      </a:r>
                      <a:endParaRPr lang="en-US" sz="2000" b="1" kern="1200" dirty="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68738">
                <a:tc>
                  <a:txBody>
                    <a:bodyPr/>
                    <a:lstStyle/>
                    <a:p>
                      <a:pPr marL="0" marR="0" algn="ctr" rtl="1">
                        <a:lnSpc>
                          <a:spcPct val="115000"/>
                        </a:lnSpc>
                        <a:spcBef>
                          <a:spcPts val="0"/>
                        </a:spcBef>
                        <a:spcAft>
                          <a:spcPts val="0"/>
                        </a:spcAft>
                      </a:pPr>
                      <a:endParaRPr lang="ar-SA"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rtl="1">
                        <a:lnSpc>
                          <a:spcPct val="115000"/>
                        </a:lnSpc>
                        <a:spcBef>
                          <a:spcPts val="0"/>
                        </a:spcBef>
                        <a:spcAft>
                          <a:spcPts val="0"/>
                        </a:spcAft>
                      </a:pPr>
                      <a:r>
                        <a:rPr lang="ar-SA"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a:t>
                      </a:r>
                      <a:endParaRPr lang="en-US"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rtl="1">
                        <a:lnSpc>
                          <a:spcPct val="115000"/>
                        </a:lnSpc>
                        <a:spcBef>
                          <a:spcPts val="0"/>
                        </a:spcBef>
                        <a:spcAft>
                          <a:spcPts val="0"/>
                        </a:spcAft>
                      </a:pPr>
                      <a:r>
                        <a:rPr lang="ar-SA"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ورشة عمل حول التواصل وإدارة الأزمات</a:t>
                      </a:r>
                      <a:endParaRPr lang="en-US"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rtl="1">
                        <a:lnSpc>
                          <a:spcPct val="115000"/>
                        </a:lnSpc>
                        <a:spcBef>
                          <a:spcPts val="0"/>
                        </a:spcBef>
                        <a:spcAft>
                          <a:spcPts val="0"/>
                        </a:spcAft>
                      </a:pPr>
                      <a:r>
                        <a:rPr lang="ar-LY"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26</a:t>
                      </a:r>
                      <a:endParaRPr lang="en-US" sz="2000" b="1" kern="1200" dirty="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68738">
                <a:tc>
                  <a:txBody>
                    <a:bodyPr/>
                    <a:lstStyle/>
                    <a:p>
                      <a:pPr marL="0" marR="0" algn="ctr" rtl="1">
                        <a:lnSpc>
                          <a:spcPct val="115000"/>
                        </a:lnSpc>
                        <a:spcBef>
                          <a:spcPts val="0"/>
                        </a:spcBef>
                        <a:spcAft>
                          <a:spcPts val="0"/>
                        </a:spcAft>
                      </a:pPr>
                      <a:r>
                        <a:rPr lang="ar-SA"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ديوان الوزارة</a:t>
                      </a:r>
                      <a:endParaRPr lang="en-US"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rtl="1">
                        <a:lnSpc>
                          <a:spcPct val="115000"/>
                        </a:lnSpc>
                        <a:spcBef>
                          <a:spcPts val="0"/>
                        </a:spcBef>
                        <a:spcAft>
                          <a:spcPts val="0"/>
                        </a:spcAft>
                      </a:pPr>
                      <a:r>
                        <a:rPr lang="ar-SA"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شهريا</a:t>
                      </a:r>
                      <a:endParaRPr lang="en-US"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rtl="1">
                        <a:lnSpc>
                          <a:spcPct val="115000"/>
                        </a:lnSpc>
                        <a:spcBef>
                          <a:spcPts val="0"/>
                        </a:spcBef>
                        <a:spcAft>
                          <a:spcPts val="0"/>
                        </a:spcAft>
                      </a:pPr>
                      <a:r>
                        <a:rPr lang="ar-SA"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الصالون الثقافي الشهري</a:t>
                      </a:r>
                      <a:endParaRPr lang="en-US"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rtl="1">
                        <a:lnSpc>
                          <a:spcPct val="115000"/>
                        </a:lnSpc>
                        <a:spcBef>
                          <a:spcPts val="0"/>
                        </a:spcBef>
                        <a:spcAft>
                          <a:spcPts val="0"/>
                        </a:spcAft>
                      </a:pPr>
                      <a:r>
                        <a:rPr lang="ar-LY"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27</a:t>
                      </a:r>
                      <a:endParaRPr lang="en-US" sz="2000" b="1" kern="1200" dirty="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68738">
                <a:tc>
                  <a:txBody>
                    <a:bodyPr/>
                    <a:lstStyle/>
                    <a:p>
                      <a:pPr marL="0" marR="0" algn="ctr" rtl="1">
                        <a:lnSpc>
                          <a:spcPct val="115000"/>
                        </a:lnSpc>
                        <a:spcBef>
                          <a:spcPts val="0"/>
                        </a:spcBef>
                        <a:spcAft>
                          <a:spcPts val="0"/>
                        </a:spcAft>
                      </a:pPr>
                      <a:r>
                        <a:rPr lang="ar-SA" sz="2000" b="1" kern="1200" dirty="0" err="1"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غريان</a:t>
                      </a:r>
                      <a:endParaRPr lang="en-US"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rtl="1">
                        <a:lnSpc>
                          <a:spcPct val="115000"/>
                        </a:lnSpc>
                        <a:spcBef>
                          <a:spcPts val="0"/>
                        </a:spcBef>
                        <a:spcAft>
                          <a:spcPts val="0"/>
                        </a:spcAft>
                      </a:pPr>
                      <a:r>
                        <a:rPr lang="ar-SA"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أغسطس</a:t>
                      </a:r>
                      <a:endParaRPr lang="en-US"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rtl="1">
                        <a:lnSpc>
                          <a:spcPct val="115000"/>
                        </a:lnSpc>
                        <a:spcBef>
                          <a:spcPts val="0"/>
                        </a:spcBef>
                        <a:spcAft>
                          <a:spcPts val="0"/>
                        </a:spcAft>
                      </a:pPr>
                      <a:r>
                        <a:rPr lang="ar-SA"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مهرجان أطفال ليبيا للإبداع</a:t>
                      </a:r>
                      <a:endParaRPr lang="en-US"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rtl="1">
                        <a:lnSpc>
                          <a:spcPct val="115000"/>
                        </a:lnSpc>
                        <a:spcBef>
                          <a:spcPts val="0"/>
                        </a:spcBef>
                        <a:spcAft>
                          <a:spcPts val="0"/>
                        </a:spcAft>
                      </a:pPr>
                      <a:r>
                        <a:rPr lang="ar-LY"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28</a:t>
                      </a:r>
                      <a:endParaRPr lang="en-US" sz="2000" b="1" kern="1200" dirty="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68738">
                <a:tc>
                  <a:txBody>
                    <a:bodyPr/>
                    <a:lstStyle/>
                    <a:p>
                      <a:pPr marL="0" marR="0" algn="ctr" rtl="1">
                        <a:lnSpc>
                          <a:spcPct val="115000"/>
                        </a:lnSpc>
                        <a:spcBef>
                          <a:spcPts val="0"/>
                        </a:spcBef>
                        <a:spcAft>
                          <a:spcPts val="0"/>
                        </a:spcAft>
                      </a:pPr>
                      <a:r>
                        <a:rPr lang="ar-SA"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درج</a:t>
                      </a:r>
                      <a:endParaRPr lang="en-US"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rtl="1">
                        <a:lnSpc>
                          <a:spcPct val="115000"/>
                        </a:lnSpc>
                        <a:spcBef>
                          <a:spcPts val="0"/>
                        </a:spcBef>
                        <a:spcAft>
                          <a:spcPts val="0"/>
                        </a:spcAft>
                      </a:pPr>
                      <a:r>
                        <a:rPr lang="ar-SA"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a:t>
                      </a:r>
                      <a:endParaRPr lang="en-US"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rtl="1">
                        <a:lnSpc>
                          <a:spcPct val="115000"/>
                        </a:lnSpc>
                        <a:spcBef>
                          <a:spcPts val="0"/>
                        </a:spcBef>
                        <a:spcAft>
                          <a:spcPts val="0"/>
                        </a:spcAft>
                      </a:pPr>
                      <a:r>
                        <a:rPr lang="ar-SA"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مهرجان درج الدولي</a:t>
                      </a:r>
                      <a:endParaRPr lang="en-US"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rtl="1">
                        <a:lnSpc>
                          <a:spcPct val="115000"/>
                        </a:lnSpc>
                        <a:spcBef>
                          <a:spcPts val="0"/>
                        </a:spcBef>
                        <a:spcAft>
                          <a:spcPts val="0"/>
                        </a:spcAft>
                      </a:pPr>
                      <a:r>
                        <a:rPr lang="ar-LY"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29</a:t>
                      </a:r>
                      <a:endParaRPr lang="en-US" sz="2000" b="1" kern="1200" dirty="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جدول 3"/>
          <p:cNvGraphicFramePr>
            <a:graphicFrameLocks noGrp="1"/>
          </p:cNvGraphicFramePr>
          <p:nvPr/>
        </p:nvGraphicFramePr>
        <p:xfrm>
          <a:off x="545690" y="368714"/>
          <a:ext cx="9232490" cy="5604608"/>
        </p:xfrm>
        <a:graphic>
          <a:graphicData uri="http://schemas.openxmlformats.org/drawingml/2006/table">
            <a:tbl>
              <a:tblPr firstRow="1" bandRow="1">
                <a:tableStyleId>{5C22544A-7EE6-4342-B048-85BDC9FD1C3A}</a:tableStyleId>
              </a:tblPr>
              <a:tblGrid>
                <a:gridCol w="2787445"/>
                <a:gridCol w="1828801"/>
                <a:gridCol w="4175604"/>
                <a:gridCol w="440640"/>
              </a:tblGrid>
              <a:tr h="368738">
                <a:tc>
                  <a:txBody>
                    <a:bodyPr/>
                    <a:lstStyle/>
                    <a:p>
                      <a:pPr marL="0" marR="0" algn="ctr" defTabSz="457200" rtl="1" eaLnBrk="1" latinLnBrk="0" hangingPunct="1">
                        <a:lnSpc>
                          <a:spcPct val="115000"/>
                        </a:lnSpc>
                        <a:spcBef>
                          <a:spcPts val="0"/>
                        </a:spcBef>
                        <a:spcAft>
                          <a:spcPts val="0"/>
                        </a:spcAft>
                      </a:pPr>
                      <a:r>
                        <a:rPr lang="ar-SA" sz="2000"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طرابلس</a:t>
                      </a:r>
                      <a:endParaRPr lang="en-US" sz="2000"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marR="0" algn="ctr" defTabSz="457200" rtl="1" eaLnBrk="1" latinLnBrk="0" hangingPunct="1">
                        <a:lnSpc>
                          <a:spcPct val="115000"/>
                        </a:lnSpc>
                        <a:spcBef>
                          <a:spcPts val="0"/>
                        </a:spcBef>
                        <a:spcAft>
                          <a:spcPts val="0"/>
                        </a:spcAft>
                      </a:pPr>
                      <a:r>
                        <a:rPr lang="ar-SA" sz="2000"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a:t>
                      </a:r>
                      <a:endParaRPr lang="en-US" sz="2000"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marR="0" algn="ctr" defTabSz="457200" rtl="1" eaLnBrk="1" latinLnBrk="0" hangingPunct="1">
                        <a:lnSpc>
                          <a:spcPct val="115000"/>
                        </a:lnSpc>
                        <a:spcBef>
                          <a:spcPts val="0"/>
                        </a:spcBef>
                        <a:spcAft>
                          <a:spcPts val="0"/>
                        </a:spcAft>
                      </a:pPr>
                      <a:r>
                        <a:rPr lang="ar-SA" sz="2000"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اليوم العالمي لسلام</a:t>
                      </a:r>
                      <a:endParaRPr lang="en-US" sz="2000" kern="1200" dirty="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marR="0" algn="ctr" rtl="1">
                        <a:lnSpc>
                          <a:spcPct val="115000"/>
                        </a:lnSpc>
                        <a:spcBef>
                          <a:spcPts val="0"/>
                        </a:spcBef>
                        <a:spcAft>
                          <a:spcPts val="0"/>
                        </a:spcAft>
                      </a:pPr>
                      <a:r>
                        <a:rPr lang="ar-LY" sz="1600" dirty="0" smtClean="0">
                          <a:solidFill>
                            <a:schemeClr val="accent1"/>
                          </a:solidFill>
                        </a:rPr>
                        <a:t>30</a:t>
                      </a:r>
                      <a:endParaRPr lang="en-US" sz="1600" dirty="0">
                        <a:solidFill>
                          <a:schemeClr val="accent1"/>
                        </a:solidFil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r>
              <a:tr h="368738">
                <a:tc>
                  <a:txBody>
                    <a:bodyPr/>
                    <a:lstStyle/>
                    <a:p>
                      <a:pPr marL="0" marR="0" algn="ctr" rtl="1">
                        <a:lnSpc>
                          <a:spcPct val="115000"/>
                        </a:lnSpc>
                        <a:spcBef>
                          <a:spcPts val="0"/>
                        </a:spcBef>
                        <a:spcAft>
                          <a:spcPts val="0"/>
                        </a:spcAft>
                      </a:pPr>
                      <a:r>
                        <a:rPr lang="ar-SA"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طرابلس</a:t>
                      </a:r>
                      <a:endParaRPr lang="en-US"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rtl="1">
                        <a:lnSpc>
                          <a:spcPct val="115000"/>
                        </a:lnSpc>
                        <a:spcBef>
                          <a:spcPts val="0"/>
                        </a:spcBef>
                        <a:spcAft>
                          <a:spcPts val="0"/>
                        </a:spcAft>
                      </a:pPr>
                      <a:r>
                        <a:rPr lang="ar-SA"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a:t>
                      </a:r>
                      <a:endParaRPr lang="en-US"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rtl="1">
                        <a:lnSpc>
                          <a:spcPct val="115000"/>
                        </a:lnSpc>
                        <a:spcBef>
                          <a:spcPts val="0"/>
                        </a:spcBef>
                        <a:spcAft>
                          <a:spcPts val="0"/>
                        </a:spcAft>
                      </a:pPr>
                      <a:r>
                        <a:rPr lang="ar-SA"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الشهر الوردي</a:t>
                      </a:r>
                      <a:endParaRPr lang="en-US"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rtl="1">
                        <a:lnSpc>
                          <a:spcPct val="115000"/>
                        </a:lnSpc>
                        <a:spcBef>
                          <a:spcPts val="0"/>
                        </a:spcBef>
                        <a:spcAft>
                          <a:spcPts val="0"/>
                        </a:spcAft>
                      </a:pPr>
                      <a:r>
                        <a:rPr lang="ar-LY"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31</a:t>
                      </a:r>
                      <a:endParaRPr lang="en-US" sz="2000" b="1" kern="1200" dirty="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68738">
                <a:tc>
                  <a:txBody>
                    <a:bodyPr/>
                    <a:lstStyle/>
                    <a:p>
                      <a:pPr marL="0" marR="0" algn="ctr" rtl="1">
                        <a:lnSpc>
                          <a:spcPct val="115000"/>
                        </a:lnSpc>
                        <a:spcBef>
                          <a:spcPts val="0"/>
                        </a:spcBef>
                        <a:spcAft>
                          <a:spcPts val="0"/>
                        </a:spcAft>
                      </a:pPr>
                      <a:r>
                        <a:rPr lang="ar-SA"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طرابلس</a:t>
                      </a:r>
                      <a:endParaRPr lang="en-US"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rtl="1">
                        <a:lnSpc>
                          <a:spcPct val="115000"/>
                        </a:lnSpc>
                        <a:spcBef>
                          <a:spcPts val="0"/>
                        </a:spcBef>
                        <a:spcAft>
                          <a:spcPts val="0"/>
                        </a:spcAft>
                      </a:pPr>
                      <a:r>
                        <a:rPr lang="ar-SA"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a:t>
                      </a:r>
                      <a:endParaRPr lang="en-US"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rtl="1">
                        <a:lnSpc>
                          <a:spcPct val="115000"/>
                        </a:lnSpc>
                        <a:spcBef>
                          <a:spcPts val="0"/>
                        </a:spcBef>
                        <a:spcAft>
                          <a:spcPts val="0"/>
                        </a:spcAft>
                      </a:pPr>
                      <a:r>
                        <a:rPr lang="ar-SA"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مهرجان قصص الأطفال السنوي</a:t>
                      </a:r>
                      <a:endParaRPr lang="en-US"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rtl="1">
                        <a:lnSpc>
                          <a:spcPct val="115000"/>
                        </a:lnSpc>
                        <a:spcBef>
                          <a:spcPts val="0"/>
                        </a:spcBef>
                        <a:spcAft>
                          <a:spcPts val="0"/>
                        </a:spcAft>
                      </a:pPr>
                      <a:r>
                        <a:rPr lang="ar-LY"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32</a:t>
                      </a:r>
                      <a:endParaRPr lang="en-US" sz="2000" b="1" kern="1200" dirty="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68738">
                <a:tc>
                  <a:txBody>
                    <a:bodyPr/>
                    <a:lstStyle/>
                    <a:p>
                      <a:pPr marL="0" marR="0" algn="ctr" rtl="1">
                        <a:lnSpc>
                          <a:spcPct val="115000"/>
                        </a:lnSpc>
                        <a:spcBef>
                          <a:spcPts val="0"/>
                        </a:spcBef>
                        <a:spcAft>
                          <a:spcPts val="0"/>
                        </a:spcAft>
                      </a:pPr>
                      <a:r>
                        <a:rPr lang="ar-SA"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الشاطئ</a:t>
                      </a:r>
                      <a:endParaRPr lang="en-US"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rtl="1">
                        <a:lnSpc>
                          <a:spcPct val="115000"/>
                        </a:lnSpc>
                        <a:spcBef>
                          <a:spcPts val="0"/>
                        </a:spcBef>
                        <a:spcAft>
                          <a:spcPts val="0"/>
                        </a:spcAft>
                      </a:pPr>
                      <a:r>
                        <a:rPr lang="ar-SA"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a:t>
                      </a:r>
                      <a:endParaRPr lang="en-US"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rtl="1">
                        <a:lnSpc>
                          <a:spcPct val="115000"/>
                        </a:lnSpc>
                        <a:spcBef>
                          <a:spcPts val="0"/>
                        </a:spcBef>
                        <a:spcAft>
                          <a:spcPts val="0"/>
                        </a:spcAft>
                      </a:pPr>
                      <a:r>
                        <a:rPr lang="ar-SA"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منتدى أنامل للفنون التشكيلة</a:t>
                      </a:r>
                      <a:endParaRPr lang="en-US"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rtl="1">
                        <a:lnSpc>
                          <a:spcPct val="115000"/>
                        </a:lnSpc>
                        <a:spcBef>
                          <a:spcPts val="0"/>
                        </a:spcBef>
                        <a:spcAft>
                          <a:spcPts val="0"/>
                        </a:spcAft>
                      </a:pPr>
                      <a:r>
                        <a:rPr lang="ar-LY"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33</a:t>
                      </a:r>
                      <a:endParaRPr lang="en-US" sz="2000" b="1" kern="1200" dirty="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68738">
                <a:tc>
                  <a:txBody>
                    <a:bodyPr/>
                    <a:lstStyle/>
                    <a:p>
                      <a:pPr marL="0" marR="0" algn="ctr" rtl="1">
                        <a:lnSpc>
                          <a:spcPct val="115000"/>
                        </a:lnSpc>
                        <a:spcBef>
                          <a:spcPts val="0"/>
                        </a:spcBef>
                        <a:spcAft>
                          <a:spcPts val="0"/>
                        </a:spcAft>
                      </a:pPr>
                      <a:r>
                        <a:rPr lang="ar-SA"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هون</a:t>
                      </a:r>
                      <a:endParaRPr lang="en-US"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rtl="1">
                        <a:lnSpc>
                          <a:spcPct val="115000"/>
                        </a:lnSpc>
                        <a:spcBef>
                          <a:spcPts val="0"/>
                        </a:spcBef>
                        <a:spcAft>
                          <a:spcPts val="0"/>
                        </a:spcAft>
                      </a:pPr>
                      <a:r>
                        <a:rPr lang="ar-SA"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a:t>
                      </a:r>
                      <a:endParaRPr lang="en-US"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rtl="1">
                        <a:lnSpc>
                          <a:spcPct val="115000"/>
                        </a:lnSpc>
                        <a:spcBef>
                          <a:spcPts val="0"/>
                        </a:spcBef>
                        <a:spcAft>
                          <a:spcPts val="0"/>
                        </a:spcAft>
                      </a:pPr>
                      <a:r>
                        <a:rPr lang="ar-SA"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مهرجان </a:t>
                      </a:r>
                      <a:r>
                        <a:rPr lang="ar-SA" sz="2000" b="1" kern="1200" dirty="0" err="1"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الثرات</a:t>
                      </a:r>
                      <a:r>
                        <a:rPr lang="ar-SA"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  الثقافي ( هون )</a:t>
                      </a:r>
                      <a:endParaRPr lang="en-US"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rtl="1">
                        <a:lnSpc>
                          <a:spcPct val="115000"/>
                        </a:lnSpc>
                        <a:spcBef>
                          <a:spcPts val="0"/>
                        </a:spcBef>
                        <a:spcAft>
                          <a:spcPts val="0"/>
                        </a:spcAft>
                      </a:pPr>
                      <a:r>
                        <a:rPr lang="ar-LY"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34</a:t>
                      </a:r>
                      <a:endParaRPr lang="en-US" sz="2000" b="1" kern="1200" dirty="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68738">
                <a:tc>
                  <a:txBody>
                    <a:bodyPr/>
                    <a:lstStyle/>
                    <a:p>
                      <a:pPr marL="0" marR="0" algn="ctr" rtl="1">
                        <a:lnSpc>
                          <a:spcPct val="115000"/>
                        </a:lnSpc>
                        <a:spcBef>
                          <a:spcPts val="0"/>
                        </a:spcBef>
                        <a:spcAft>
                          <a:spcPts val="0"/>
                        </a:spcAft>
                      </a:pPr>
                      <a:r>
                        <a:rPr lang="ar-SA"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سبها</a:t>
                      </a:r>
                      <a:endParaRPr lang="en-US"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rtl="1">
                        <a:lnSpc>
                          <a:spcPct val="115000"/>
                        </a:lnSpc>
                        <a:spcBef>
                          <a:spcPts val="0"/>
                        </a:spcBef>
                        <a:spcAft>
                          <a:spcPts val="0"/>
                        </a:spcAft>
                      </a:pPr>
                      <a:r>
                        <a:rPr lang="ar-SA"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a:t>
                      </a:r>
                      <a:endParaRPr lang="en-US"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rtl="1">
                        <a:lnSpc>
                          <a:spcPct val="115000"/>
                        </a:lnSpc>
                        <a:spcBef>
                          <a:spcPts val="0"/>
                        </a:spcBef>
                        <a:spcAft>
                          <a:spcPts val="0"/>
                        </a:spcAft>
                      </a:pPr>
                      <a:r>
                        <a:rPr lang="ar-SA"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أيام سبها الثقافية</a:t>
                      </a:r>
                      <a:endParaRPr lang="en-US"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rtl="1">
                        <a:lnSpc>
                          <a:spcPct val="115000"/>
                        </a:lnSpc>
                        <a:spcBef>
                          <a:spcPts val="0"/>
                        </a:spcBef>
                        <a:spcAft>
                          <a:spcPts val="0"/>
                        </a:spcAft>
                      </a:pPr>
                      <a:r>
                        <a:rPr lang="ar-LY"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35</a:t>
                      </a:r>
                      <a:endParaRPr lang="en-US" sz="2000" b="1" kern="1200" dirty="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442276">
                <a:tc>
                  <a:txBody>
                    <a:bodyPr/>
                    <a:lstStyle/>
                    <a:p>
                      <a:pPr marL="0" marR="0" algn="ctr" rtl="1">
                        <a:lnSpc>
                          <a:spcPct val="115000"/>
                        </a:lnSpc>
                        <a:spcBef>
                          <a:spcPts val="0"/>
                        </a:spcBef>
                        <a:spcAft>
                          <a:spcPts val="0"/>
                        </a:spcAft>
                      </a:pPr>
                      <a:r>
                        <a:rPr lang="ar-SA"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طرابلس</a:t>
                      </a:r>
                      <a:endParaRPr lang="en-US"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rtl="1">
                        <a:lnSpc>
                          <a:spcPct val="115000"/>
                        </a:lnSpc>
                        <a:spcBef>
                          <a:spcPts val="0"/>
                        </a:spcBef>
                        <a:spcAft>
                          <a:spcPts val="0"/>
                        </a:spcAft>
                      </a:pPr>
                      <a:r>
                        <a:rPr lang="ar-SA"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a:t>
                      </a:r>
                      <a:endParaRPr lang="en-US"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rtl="1">
                        <a:lnSpc>
                          <a:spcPct val="115000"/>
                        </a:lnSpc>
                        <a:spcBef>
                          <a:spcPts val="0"/>
                        </a:spcBef>
                        <a:spcAft>
                          <a:spcPts val="0"/>
                        </a:spcAft>
                      </a:pPr>
                      <a:r>
                        <a:rPr lang="ar-SA"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العنف ضدا المرأة</a:t>
                      </a:r>
                      <a:endParaRPr lang="en-US"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rtl="1">
                        <a:lnSpc>
                          <a:spcPct val="115000"/>
                        </a:lnSpc>
                        <a:spcBef>
                          <a:spcPts val="0"/>
                        </a:spcBef>
                        <a:spcAft>
                          <a:spcPts val="0"/>
                        </a:spcAft>
                      </a:pPr>
                      <a:r>
                        <a:rPr lang="ar-LY"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36</a:t>
                      </a:r>
                      <a:endParaRPr lang="en-US" sz="2000" b="1" kern="1200" dirty="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68738">
                <a:tc>
                  <a:txBody>
                    <a:bodyPr/>
                    <a:lstStyle/>
                    <a:p>
                      <a:pPr marL="0" marR="0" algn="ctr" rtl="1">
                        <a:lnSpc>
                          <a:spcPct val="115000"/>
                        </a:lnSpc>
                        <a:spcBef>
                          <a:spcPts val="0"/>
                        </a:spcBef>
                        <a:spcAft>
                          <a:spcPts val="0"/>
                        </a:spcAft>
                      </a:pPr>
                      <a:r>
                        <a:rPr lang="ar-SA"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السرايا لحمراء</a:t>
                      </a:r>
                      <a:endParaRPr lang="en-US"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rtl="1">
                        <a:lnSpc>
                          <a:spcPct val="115000"/>
                        </a:lnSpc>
                        <a:spcBef>
                          <a:spcPts val="0"/>
                        </a:spcBef>
                        <a:spcAft>
                          <a:spcPts val="0"/>
                        </a:spcAft>
                      </a:pPr>
                      <a:r>
                        <a:rPr lang="ar-SA"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a:t>
                      </a:r>
                      <a:endParaRPr lang="en-US"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rtl="1">
                        <a:lnSpc>
                          <a:spcPct val="115000"/>
                        </a:lnSpc>
                        <a:spcBef>
                          <a:spcPts val="0"/>
                        </a:spcBef>
                        <a:spcAft>
                          <a:spcPts val="0"/>
                        </a:spcAft>
                      </a:pPr>
                      <a:r>
                        <a:rPr lang="ar-SA"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اليوم العالمي للطفل</a:t>
                      </a:r>
                      <a:endParaRPr lang="en-US"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rtl="1">
                        <a:lnSpc>
                          <a:spcPct val="115000"/>
                        </a:lnSpc>
                        <a:spcBef>
                          <a:spcPts val="0"/>
                        </a:spcBef>
                        <a:spcAft>
                          <a:spcPts val="0"/>
                        </a:spcAft>
                      </a:pPr>
                      <a:r>
                        <a:rPr lang="ar-LY"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37</a:t>
                      </a:r>
                      <a:endParaRPr lang="en-US" sz="2000" b="1" kern="1200" dirty="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68738">
                <a:tc>
                  <a:txBody>
                    <a:bodyPr/>
                    <a:lstStyle/>
                    <a:p>
                      <a:pPr marL="0" marR="0" algn="ctr" rtl="1">
                        <a:lnSpc>
                          <a:spcPct val="115000"/>
                        </a:lnSpc>
                        <a:spcBef>
                          <a:spcPts val="0"/>
                        </a:spcBef>
                        <a:spcAft>
                          <a:spcPts val="0"/>
                        </a:spcAft>
                      </a:pPr>
                      <a:r>
                        <a:rPr lang="ar-SA"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الغريفة</a:t>
                      </a:r>
                      <a:endParaRPr lang="en-US"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rtl="1">
                        <a:lnSpc>
                          <a:spcPct val="115000"/>
                        </a:lnSpc>
                        <a:spcBef>
                          <a:spcPts val="0"/>
                        </a:spcBef>
                        <a:spcAft>
                          <a:spcPts val="0"/>
                        </a:spcAft>
                      </a:pPr>
                      <a:r>
                        <a:rPr lang="ar-SA"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a:t>
                      </a:r>
                      <a:endParaRPr lang="en-US"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rtl="1">
                        <a:lnSpc>
                          <a:spcPct val="115000"/>
                        </a:lnSpc>
                        <a:spcBef>
                          <a:spcPts val="0"/>
                        </a:spcBef>
                        <a:spcAft>
                          <a:spcPts val="0"/>
                        </a:spcAft>
                      </a:pPr>
                      <a:r>
                        <a:rPr lang="ar-SA"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مهرجان </a:t>
                      </a:r>
                      <a:r>
                        <a:rPr lang="ar-SA" sz="2000" b="1" kern="1200" dirty="0" err="1"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الغريفة</a:t>
                      </a:r>
                      <a:r>
                        <a:rPr lang="ar-SA"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 للفنون الشعبية</a:t>
                      </a:r>
                      <a:endParaRPr lang="en-US"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rtl="1">
                        <a:lnSpc>
                          <a:spcPct val="115000"/>
                        </a:lnSpc>
                        <a:spcBef>
                          <a:spcPts val="0"/>
                        </a:spcBef>
                        <a:spcAft>
                          <a:spcPts val="0"/>
                        </a:spcAft>
                      </a:pPr>
                      <a:r>
                        <a:rPr lang="ar-LY"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38</a:t>
                      </a:r>
                      <a:endParaRPr lang="en-US" sz="2000" b="1" kern="1200" dirty="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68738">
                <a:tc>
                  <a:txBody>
                    <a:bodyPr/>
                    <a:lstStyle/>
                    <a:p>
                      <a:pPr marL="0" marR="0" algn="ctr" rtl="1">
                        <a:lnSpc>
                          <a:spcPct val="115000"/>
                        </a:lnSpc>
                        <a:spcBef>
                          <a:spcPts val="0"/>
                        </a:spcBef>
                        <a:spcAft>
                          <a:spcPts val="0"/>
                        </a:spcAft>
                      </a:pPr>
                      <a:r>
                        <a:rPr lang="ar-SA" sz="2000" b="1" kern="1200" dirty="0" err="1"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القطرون</a:t>
                      </a:r>
                      <a:endParaRPr lang="en-US"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rtl="1">
                        <a:lnSpc>
                          <a:spcPct val="115000"/>
                        </a:lnSpc>
                        <a:spcBef>
                          <a:spcPts val="0"/>
                        </a:spcBef>
                        <a:spcAft>
                          <a:spcPts val="0"/>
                        </a:spcAft>
                      </a:pPr>
                      <a:r>
                        <a:rPr lang="ar-SA"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a:t>
                      </a:r>
                      <a:endParaRPr lang="en-US"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rtl="1">
                        <a:lnSpc>
                          <a:spcPct val="115000"/>
                        </a:lnSpc>
                        <a:spcBef>
                          <a:spcPts val="0"/>
                        </a:spcBef>
                        <a:spcAft>
                          <a:spcPts val="0"/>
                        </a:spcAft>
                      </a:pPr>
                      <a:r>
                        <a:rPr lang="ar-SA"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مهرجان وادي الحكمة</a:t>
                      </a:r>
                      <a:endParaRPr lang="en-US"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rtl="1">
                        <a:lnSpc>
                          <a:spcPct val="115000"/>
                        </a:lnSpc>
                        <a:spcBef>
                          <a:spcPts val="0"/>
                        </a:spcBef>
                        <a:spcAft>
                          <a:spcPts val="0"/>
                        </a:spcAft>
                      </a:pPr>
                      <a:r>
                        <a:rPr lang="ar-LY"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39</a:t>
                      </a:r>
                      <a:endParaRPr lang="en-US" sz="2000" b="1" kern="1200" dirty="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68738">
                <a:tc>
                  <a:txBody>
                    <a:bodyPr/>
                    <a:lstStyle/>
                    <a:p>
                      <a:pPr marL="0" marR="0" algn="ctr" rtl="1">
                        <a:lnSpc>
                          <a:spcPct val="115000"/>
                        </a:lnSpc>
                        <a:spcBef>
                          <a:spcPts val="0"/>
                        </a:spcBef>
                        <a:spcAft>
                          <a:spcPts val="0"/>
                        </a:spcAft>
                      </a:pPr>
                      <a:r>
                        <a:rPr lang="ar-SA"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وادي الحكمة</a:t>
                      </a:r>
                      <a:endParaRPr lang="en-US"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rtl="1">
                        <a:lnSpc>
                          <a:spcPct val="115000"/>
                        </a:lnSpc>
                        <a:spcBef>
                          <a:spcPts val="0"/>
                        </a:spcBef>
                        <a:spcAft>
                          <a:spcPts val="0"/>
                        </a:spcAft>
                      </a:pPr>
                      <a:r>
                        <a:rPr lang="ar-SA"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a:t>
                      </a:r>
                      <a:endParaRPr lang="en-US"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rtl="1">
                        <a:lnSpc>
                          <a:spcPct val="115000"/>
                        </a:lnSpc>
                        <a:spcBef>
                          <a:spcPts val="0"/>
                        </a:spcBef>
                        <a:spcAft>
                          <a:spcPts val="0"/>
                        </a:spcAft>
                      </a:pPr>
                      <a:r>
                        <a:rPr lang="ar-SA"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مهرجان الفن </a:t>
                      </a:r>
                      <a:r>
                        <a:rPr lang="ar-SA" sz="2000" b="1" kern="1200" dirty="0" err="1"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التارقي</a:t>
                      </a:r>
                      <a:endParaRPr lang="en-US"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rtl="1">
                        <a:lnSpc>
                          <a:spcPct val="115000"/>
                        </a:lnSpc>
                        <a:spcBef>
                          <a:spcPts val="0"/>
                        </a:spcBef>
                        <a:spcAft>
                          <a:spcPts val="0"/>
                        </a:spcAft>
                      </a:pPr>
                      <a:r>
                        <a:rPr lang="ar-LY"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40</a:t>
                      </a:r>
                      <a:endParaRPr lang="en-US" sz="2000" b="1" kern="1200" dirty="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68738">
                <a:tc>
                  <a:txBody>
                    <a:bodyPr/>
                    <a:lstStyle/>
                    <a:p>
                      <a:pPr marL="0" marR="0" algn="ctr" rtl="1">
                        <a:lnSpc>
                          <a:spcPct val="115000"/>
                        </a:lnSpc>
                        <a:spcBef>
                          <a:spcPts val="0"/>
                        </a:spcBef>
                        <a:spcAft>
                          <a:spcPts val="0"/>
                        </a:spcAft>
                      </a:pPr>
                      <a:r>
                        <a:rPr lang="ar-SA"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طرابلس</a:t>
                      </a:r>
                      <a:endParaRPr lang="en-US"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rtl="1">
                        <a:lnSpc>
                          <a:spcPct val="115000"/>
                        </a:lnSpc>
                        <a:spcBef>
                          <a:spcPts val="0"/>
                        </a:spcBef>
                        <a:spcAft>
                          <a:spcPts val="0"/>
                        </a:spcAft>
                      </a:pPr>
                      <a:r>
                        <a:rPr lang="ar-SA"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a:t>
                      </a:r>
                      <a:endParaRPr lang="en-US"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rtl="1">
                        <a:lnSpc>
                          <a:spcPct val="115000"/>
                        </a:lnSpc>
                        <a:spcBef>
                          <a:spcPts val="0"/>
                        </a:spcBef>
                        <a:spcAft>
                          <a:spcPts val="0"/>
                        </a:spcAft>
                      </a:pPr>
                      <a:r>
                        <a:rPr lang="ar-SA"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اليوم العالمي لدوي الاحتياجات الخاصة</a:t>
                      </a:r>
                      <a:endParaRPr lang="en-US"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rtl="1">
                        <a:lnSpc>
                          <a:spcPct val="115000"/>
                        </a:lnSpc>
                        <a:spcBef>
                          <a:spcPts val="0"/>
                        </a:spcBef>
                        <a:spcAft>
                          <a:spcPts val="0"/>
                        </a:spcAft>
                      </a:pPr>
                      <a:r>
                        <a:rPr lang="ar-LY"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41</a:t>
                      </a:r>
                      <a:endParaRPr lang="en-US" sz="2000" b="1" kern="1200" dirty="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68738">
                <a:tc>
                  <a:txBody>
                    <a:bodyPr/>
                    <a:lstStyle/>
                    <a:p>
                      <a:pPr marL="0" marR="0" algn="ctr" rtl="1">
                        <a:lnSpc>
                          <a:spcPct val="115000"/>
                        </a:lnSpc>
                        <a:spcBef>
                          <a:spcPts val="0"/>
                        </a:spcBef>
                        <a:spcAft>
                          <a:spcPts val="0"/>
                        </a:spcAft>
                      </a:pPr>
                      <a:r>
                        <a:rPr lang="ar-SA" sz="2000" b="1" kern="1200" dirty="0" err="1"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تيجي</a:t>
                      </a:r>
                      <a:endParaRPr lang="en-US"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rtl="1">
                        <a:lnSpc>
                          <a:spcPct val="115000"/>
                        </a:lnSpc>
                        <a:spcBef>
                          <a:spcPts val="0"/>
                        </a:spcBef>
                        <a:spcAft>
                          <a:spcPts val="0"/>
                        </a:spcAft>
                      </a:pPr>
                      <a:r>
                        <a:rPr lang="ar-SA"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a:t>
                      </a:r>
                      <a:endParaRPr lang="en-US"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rtl="1">
                        <a:lnSpc>
                          <a:spcPct val="115000"/>
                        </a:lnSpc>
                        <a:spcBef>
                          <a:spcPts val="0"/>
                        </a:spcBef>
                        <a:spcAft>
                          <a:spcPts val="0"/>
                        </a:spcAft>
                      </a:pPr>
                      <a:r>
                        <a:rPr lang="ar-SA"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مهرجان </a:t>
                      </a:r>
                      <a:r>
                        <a:rPr lang="ar-SA" sz="2000" b="1" kern="1200" dirty="0" err="1"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تيجي</a:t>
                      </a:r>
                      <a:r>
                        <a:rPr lang="ar-SA"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 للأدب والفنون</a:t>
                      </a:r>
                      <a:endParaRPr lang="en-US"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rtl="1">
                        <a:lnSpc>
                          <a:spcPct val="115000"/>
                        </a:lnSpc>
                        <a:spcBef>
                          <a:spcPts val="0"/>
                        </a:spcBef>
                        <a:spcAft>
                          <a:spcPts val="0"/>
                        </a:spcAft>
                      </a:pPr>
                      <a:r>
                        <a:rPr lang="ar-LY"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42</a:t>
                      </a:r>
                      <a:endParaRPr lang="en-US" sz="2000" b="1" kern="1200" dirty="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68738">
                <a:tc>
                  <a:txBody>
                    <a:bodyPr/>
                    <a:lstStyle/>
                    <a:p>
                      <a:pPr marL="0" marR="0" algn="ctr" rtl="1">
                        <a:lnSpc>
                          <a:spcPct val="115000"/>
                        </a:lnSpc>
                        <a:spcBef>
                          <a:spcPts val="0"/>
                        </a:spcBef>
                        <a:spcAft>
                          <a:spcPts val="0"/>
                        </a:spcAft>
                      </a:pPr>
                      <a:r>
                        <a:rPr lang="ar-SA"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طرابلس</a:t>
                      </a:r>
                      <a:endParaRPr lang="en-US"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rtl="1">
                        <a:lnSpc>
                          <a:spcPct val="115000"/>
                        </a:lnSpc>
                        <a:spcBef>
                          <a:spcPts val="0"/>
                        </a:spcBef>
                        <a:spcAft>
                          <a:spcPts val="0"/>
                        </a:spcAft>
                      </a:pPr>
                      <a:r>
                        <a:rPr lang="ar-SA"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ديسمبر</a:t>
                      </a:r>
                      <a:endParaRPr lang="en-US"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rtl="1">
                        <a:lnSpc>
                          <a:spcPct val="115000"/>
                        </a:lnSpc>
                        <a:spcBef>
                          <a:spcPts val="0"/>
                        </a:spcBef>
                        <a:spcAft>
                          <a:spcPts val="0"/>
                        </a:spcAft>
                      </a:pPr>
                      <a:r>
                        <a:rPr lang="ar-SA"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عيد الاستقلال</a:t>
                      </a:r>
                      <a:endParaRPr lang="en-US"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rtl="1">
                        <a:lnSpc>
                          <a:spcPct val="115000"/>
                        </a:lnSpc>
                        <a:spcBef>
                          <a:spcPts val="0"/>
                        </a:spcBef>
                        <a:spcAft>
                          <a:spcPts val="0"/>
                        </a:spcAft>
                      </a:pPr>
                      <a:r>
                        <a:rPr lang="ar-LY"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43</a:t>
                      </a:r>
                      <a:endParaRPr lang="en-US" sz="2000" b="1" kern="1200" dirty="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68738">
                <a:tc>
                  <a:txBody>
                    <a:bodyPr/>
                    <a:lstStyle/>
                    <a:p>
                      <a:pPr marL="0" marR="0" algn="ctr" rtl="1">
                        <a:lnSpc>
                          <a:spcPct val="115000"/>
                        </a:lnSpc>
                        <a:spcBef>
                          <a:spcPts val="0"/>
                        </a:spcBef>
                        <a:spcAft>
                          <a:spcPts val="0"/>
                        </a:spcAft>
                      </a:pPr>
                      <a:r>
                        <a:rPr lang="ar-SA"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طرابلس</a:t>
                      </a:r>
                      <a:endParaRPr lang="en-US"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rtl="1">
                        <a:lnSpc>
                          <a:spcPct val="115000"/>
                        </a:lnSpc>
                        <a:spcBef>
                          <a:spcPts val="0"/>
                        </a:spcBef>
                        <a:spcAft>
                          <a:spcPts val="0"/>
                        </a:spcAft>
                      </a:pPr>
                      <a:r>
                        <a:rPr lang="ar-SA"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ديسمبر</a:t>
                      </a:r>
                      <a:endParaRPr lang="en-US"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rtl="1">
                        <a:lnSpc>
                          <a:spcPct val="115000"/>
                        </a:lnSpc>
                        <a:spcBef>
                          <a:spcPts val="0"/>
                        </a:spcBef>
                        <a:spcAft>
                          <a:spcPts val="0"/>
                        </a:spcAft>
                      </a:pPr>
                      <a:r>
                        <a:rPr lang="ar-SA"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مهرجان </a:t>
                      </a:r>
                      <a:r>
                        <a:rPr lang="ar-SA" sz="2000" b="1" kern="1200" dirty="0" err="1"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ايراتوا</a:t>
                      </a:r>
                      <a:r>
                        <a:rPr lang="ar-SA"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 السينمائي لحقوق </a:t>
                      </a:r>
                      <a:r>
                        <a:rPr lang="ar-SA" sz="2000" b="1" kern="1200" dirty="0" err="1"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الانسان</a:t>
                      </a:r>
                      <a:endParaRPr lang="en-US"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rtl="1">
                        <a:lnSpc>
                          <a:spcPct val="115000"/>
                        </a:lnSpc>
                        <a:spcBef>
                          <a:spcPts val="0"/>
                        </a:spcBef>
                        <a:spcAft>
                          <a:spcPts val="0"/>
                        </a:spcAft>
                      </a:pPr>
                      <a:r>
                        <a:rPr lang="ar-LY"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44</a:t>
                      </a:r>
                      <a:endParaRPr lang="en-US" sz="2000" b="1" kern="1200" dirty="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 xmlns:a16="http://schemas.microsoft.com/office/drawing/2014/main" id="{6DD1FB2B-56B7-BF05-3FA6-683F0A5323B8}"/>
              </a:ext>
            </a:extLst>
          </p:cNvPr>
          <p:cNvSpPr txBox="1">
            <a:spLocks/>
          </p:cNvSpPr>
          <p:nvPr/>
        </p:nvSpPr>
        <p:spPr>
          <a:xfrm>
            <a:off x="2259107" y="879039"/>
            <a:ext cx="6286478" cy="631666"/>
          </a:xfrm>
          <a:prstGeom prst="rect">
            <a:avLst/>
          </a:prstGeom>
        </p:spPr>
        <p:txBody>
          <a:bodyPr>
            <a:normAutofit fontScale="60000" lnSpcReduction="20000"/>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ar-SA" sz="4900" b="1" dirty="0">
                <a:latin typeface="Calibri" panose="020F0502020204030204" pitchFamily="34" charset="0"/>
                <a:ea typeface="Calibri" panose="020F0502020204030204" pitchFamily="34" charset="0"/>
                <a:cs typeface="Arial" panose="020B0604020202020204" pitchFamily="34" charset="0"/>
              </a:rPr>
              <a:t>مقدمــــة</a:t>
            </a:r>
            <a:r>
              <a:rPr lang="en-GB" sz="1800" dirty="0">
                <a:latin typeface="Calibri" panose="020F0502020204030204" pitchFamily="34" charset="0"/>
                <a:ea typeface="Calibri" panose="020F0502020204030204" pitchFamily="34" charset="0"/>
                <a:cs typeface="Arial" panose="020B0604020202020204" pitchFamily="34" charset="0"/>
              </a:rPr>
              <a:t/>
            </a:r>
            <a:br>
              <a:rPr lang="en-GB" sz="1800" dirty="0">
                <a:latin typeface="Calibri" panose="020F0502020204030204" pitchFamily="34" charset="0"/>
                <a:ea typeface="Calibri" panose="020F0502020204030204" pitchFamily="34" charset="0"/>
                <a:cs typeface="Arial" panose="020B0604020202020204" pitchFamily="34" charset="0"/>
              </a:rPr>
            </a:br>
            <a:endParaRPr lang="en-GB" sz="1800" dirty="0"/>
          </a:p>
        </p:txBody>
      </p:sp>
      <p:sp>
        <p:nvSpPr>
          <p:cNvPr id="5" name="TextBox 4">
            <a:extLst>
              <a:ext uri="{FF2B5EF4-FFF2-40B4-BE49-F238E27FC236}">
                <a16:creationId xmlns="" xmlns:a16="http://schemas.microsoft.com/office/drawing/2014/main" id="{155D3F31-7495-B377-F852-73C407E792CB}"/>
              </a:ext>
            </a:extLst>
          </p:cNvPr>
          <p:cNvSpPr txBox="1"/>
          <p:nvPr/>
        </p:nvSpPr>
        <p:spPr>
          <a:xfrm>
            <a:off x="1007676" y="1510705"/>
            <a:ext cx="8789339" cy="5078313"/>
          </a:xfrm>
          <a:prstGeom prst="rect">
            <a:avLst/>
          </a:prstGeom>
          <a:noFill/>
        </p:spPr>
        <p:txBody>
          <a:bodyPr wrap="square">
            <a:spAutoFit/>
          </a:bodyPr>
          <a:lstStyle/>
          <a:p>
            <a:pPr algn="just" rtl="1">
              <a:lnSpc>
                <a:spcPct val="150000"/>
              </a:lnSpc>
            </a:pPr>
            <a:r>
              <a:rPr lang="ar-SA" b="1" dirty="0">
                <a:solidFill>
                  <a:schemeClr val="accent1"/>
                </a:solidFill>
                <a:effectLst/>
                <a:latin typeface="19"/>
                <a:ea typeface="Calibri" panose="020F0502020204030204" pitchFamily="34" charset="0"/>
                <a:cs typeface="Times New Roman" panose="02020603050405020304" pitchFamily="18" charset="0"/>
              </a:rPr>
              <a:t>تعـمـل وزارة الثقـافة والتنمية المعـرفية منذ تأسيسها على نشـر الوعـي والعـمل على توفيـر المناخ الثقافـي للمبـدع الليبـي وذلك من خلال المهرجانات والاحتفالات والمعارض المحلية والدولية و بالإضافة إلى عقد الندوات </a:t>
            </a:r>
            <a:r>
              <a:rPr lang="ar-SA" b="1" dirty="0" smtClean="0">
                <a:solidFill>
                  <a:schemeClr val="accent1"/>
                </a:solidFill>
                <a:effectLst/>
                <a:latin typeface="19"/>
                <a:ea typeface="Calibri" panose="020F0502020204030204" pitchFamily="34" charset="0"/>
                <a:cs typeface="Times New Roman" panose="02020603050405020304" pitchFamily="18" charset="0"/>
              </a:rPr>
              <a:t>والمؤتمرات</a:t>
            </a:r>
            <a:r>
              <a:rPr lang="en-US" b="1" dirty="0" smtClean="0">
                <a:solidFill>
                  <a:schemeClr val="accent1"/>
                </a:solidFill>
                <a:effectLst/>
                <a:latin typeface="19"/>
                <a:ea typeface="Calibri" panose="020F0502020204030204" pitchFamily="34" charset="0"/>
                <a:cs typeface="Times New Roman" panose="02020603050405020304" pitchFamily="18" charset="0"/>
              </a:rPr>
              <a:t>    </a:t>
            </a:r>
            <a:r>
              <a:rPr lang="ar-SA" b="1" dirty="0" smtClean="0">
                <a:solidFill>
                  <a:schemeClr val="accent1"/>
                </a:solidFill>
                <a:effectLst/>
                <a:latin typeface="19"/>
                <a:ea typeface="Calibri" panose="020F0502020204030204" pitchFamily="34" charset="0"/>
                <a:cs typeface="Times New Roman" panose="02020603050405020304" pitchFamily="18" charset="0"/>
              </a:rPr>
              <a:t>و </a:t>
            </a:r>
            <a:r>
              <a:rPr lang="ar-SA" b="1" dirty="0">
                <a:solidFill>
                  <a:schemeClr val="accent1"/>
                </a:solidFill>
                <a:effectLst/>
                <a:latin typeface="19"/>
                <a:ea typeface="Calibri" panose="020F0502020204030204" pitchFamily="34" charset="0"/>
                <a:cs typeface="Times New Roman" panose="02020603050405020304" pitchFamily="18" charset="0"/>
              </a:rPr>
              <a:t>الاهتمام بالمواهب وتنمية قدراتهم و دعم المؤلفين و المثقفين في كل ربوع الوطن وذلك من خلال البرامج و الأنشطة السنوية و المحافظة على  الثوابت الفكرية لتأصيل هذه الرسالة العريقة على أكمل وجه </a:t>
            </a:r>
            <a:r>
              <a:rPr lang="ar-SA" b="1" dirty="0" smtClean="0">
                <a:solidFill>
                  <a:schemeClr val="accent1"/>
                </a:solidFill>
                <a:effectLst/>
                <a:latin typeface="19"/>
                <a:ea typeface="Calibri" panose="020F0502020204030204" pitchFamily="34" charset="0"/>
                <a:cs typeface="Times New Roman" panose="02020603050405020304" pitchFamily="18" charset="0"/>
              </a:rPr>
              <a:t>،</a:t>
            </a:r>
            <a:r>
              <a:rPr lang="ar-LY" b="1" dirty="0" smtClean="0">
                <a:solidFill>
                  <a:schemeClr val="accent1"/>
                </a:solidFill>
                <a:effectLst/>
                <a:latin typeface="19"/>
                <a:ea typeface="Calibri" panose="020F0502020204030204" pitchFamily="34" charset="0"/>
                <a:cs typeface="Times New Roman" panose="02020603050405020304" pitchFamily="18" charset="0"/>
              </a:rPr>
              <a:t>و</a:t>
            </a:r>
            <a:r>
              <a:rPr lang="ar-SA" b="1" dirty="0" smtClean="0">
                <a:solidFill>
                  <a:schemeClr val="accent1"/>
                </a:solidFill>
                <a:effectLst/>
                <a:latin typeface="19"/>
                <a:ea typeface="Calibri" panose="020F0502020204030204" pitchFamily="34" charset="0"/>
                <a:cs typeface="Times New Roman" panose="02020603050405020304" pitchFamily="18" charset="0"/>
              </a:rPr>
              <a:t>تحرص </a:t>
            </a:r>
            <a:r>
              <a:rPr lang="ar-SA" b="1" dirty="0">
                <a:solidFill>
                  <a:schemeClr val="accent1"/>
                </a:solidFill>
                <a:effectLst/>
                <a:latin typeface="19"/>
                <a:ea typeface="Calibri" panose="020F0502020204030204" pitchFamily="34" charset="0"/>
                <a:cs typeface="Times New Roman" panose="02020603050405020304" pitchFamily="18" charset="0"/>
              </a:rPr>
              <a:t>وزارة الثقافة والتنمية المعرفية علي </a:t>
            </a:r>
            <a:r>
              <a:rPr lang="ar-LY" b="1" dirty="0" smtClean="0">
                <a:solidFill>
                  <a:schemeClr val="accent1"/>
                </a:solidFill>
                <a:effectLst/>
                <a:latin typeface="19"/>
                <a:ea typeface="Calibri" panose="020F0502020204030204" pitchFamily="34" charset="0"/>
                <a:cs typeface="Times New Roman" panose="02020603050405020304" pitchFamily="18" charset="0"/>
              </a:rPr>
              <a:t>ترسيخ </a:t>
            </a:r>
            <a:r>
              <a:rPr lang="ar-SA" b="1" dirty="0" smtClean="0">
                <a:solidFill>
                  <a:schemeClr val="accent1"/>
                </a:solidFill>
                <a:effectLst/>
                <a:latin typeface="19"/>
                <a:ea typeface="Calibri" panose="020F0502020204030204" pitchFamily="34" charset="0"/>
                <a:cs typeface="Times New Roman" panose="02020603050405020304" pitchFamily="18" charset="0"/>
              </a:rPr>
              <a:t>ثق</a:t>
            </a:r>
            <a:r>
              <a:rPr lang="ar-LY" b="1" dirty="0" err="1" smtClean="0">
                <a:solidFill>
                  <a:schemeClr val="accent1"/>
                </a:solidFill>
                <a:latin typeface="19"/>
                <a:ea typeface="Calibri" panose="020F0502020204030204" pitchFamily="34" charset="0"/>
                <a:cs typeface="Times New Roman" panose="02020603050405020304" pitchFamily="18" charset="0"/>
              </a:rPr>
              <a:t>افة</a:t>
            </a:r>
            <a:r>
              <a:rPr lang="ar-SA" b="1" dirty="0" smtClean="0">
                <a:solidFill>
                  <a:schemeClr val="accent1"/>
                </a:solidFill>
                <a:effectLst/>
                <a:latin typeface="19"/>
                <a:ea typeface="Calibri" panose="020F0502020204030204" pitchFamily="34" charset="0"/>
                <a:cs typeface="Times New Roman" panose="02020603050405020304" pitchFamily="18" charset="0"/>
              </a:rPr>
              <a:t> </a:t>
            </a:r>
            <a:r>
              <a:rPr lang="ar-SA" b="1" dirty="0">
                <a:solidFill>
                  <a:schemeClr val="accent1"/>
                </a:solidFill>
                <a:effectLst/>
                <a:latin typeface="19"/>
                <a:ea typeface="Calibri" panose="020F0502020204030204" pitchFamily="34" charset="0"/>
                <a:cs typeface="Times New Roman" panose="02020603050405020304" pitchFamily="18" charset="0"/>
              </a:rPr>
              <a:t>الطفل جسداً وفكراً وتأهيله ليكون القائد المحب المنتمي لدينه ووطنه لان الاطفال هم نواة المستقبل </a:t>
            </a:r>
            <a:r>
              <a:rPr lang="ar-SA" b="1" dirty="0" smtClean="0">
                <a:solidFill>
                  <a:schemeClr val="accent1"/>
                </a:solidFill>
                <a:effectLst/>
                <a:latin typeface="19"/>
                <a:ea typeface="Calibri" panose="020F0502020204030204" pitchFamily="34" charset="0"/>
                <a:cs typeface="Times New Roman" panose="02020603050405020304" pitchFamily="18" charset="0"/>
              </a:rPr>
              <a:t>وتسعى  </a:t>
            </a:r>
            <a:r>
              <a:rPr lang="ar-SA" b="1" dirty="0">
                <a:solidFill>
                  <a:schemeClr val="accent1"/>
                </a:solidFill>
                <a:effectLst/>
                <a:latin typeface="19"/>
                <a:ea typeface="Calibri" panose="020F0502020204030204" pitchFamily="34" charset="0"/>
                <a:cs typeface="Times New Roman" panose="02020603050405020304" pitchFamily="18" charset="0"/>
              </a:rPr>
              <a:t>وزارة الثقافة والتنمية المعرفية من خلال دعمها لجميع الفئات من المبدعين والمثقفين  من ذوي الهمم  وذلك بتذليل الصعاب لهم وخلق بيئة تساعدهم على اظهار قدراتهم وتحرص الوزارة على النهوض بالصناعة الثقافية السياحية  والتعريف بها وذلك بالتنسيق مع وزارة السياحة والصناعات التقليدية وتسعى ايضاً للشراكة مع وزارة التربية والتعليم وذلك في تأصيل الهوية والمحافظة عليها والمشاركة في اعداد المناهج التعليمية ذات الطابع الثقافي ولان روح الفريق والعمل الجماعي شعار الوزارة نعمل على المشاركة مع كافة الوزارات والهيئات الحكومية لنشر الوعي والثقافة بين كافة مكونات الوطن من خلال </a:t>
            </a:r>
            <a:r>
              <a:rPr lang="ar-LY" b="1" dirty="0" smtClean="0">
                <a:solidFill>
                  <a:schemeClr val="accent1"/>
                </a:solidFill>
                <a:effectLst/>
                <a:latin typeface="19"/>
                <a:ea typeface="Calibri" panose="020F0502020204030204" pitchFamily="34" charset="0"/>
                <a:cs typeface="Times New Roman" panose="02020603050405020304" pitchFamily="18" charset="0"/>
              </a:rPr>
              <a:t>إقامة  </a:t>
            </a:r>
            <a:r>
              <a:rPr lang="ar-SA" b="1" dirty="0" smtClean="0">
                <a:solidFill>
                  <a:schemeClr val="accent1"/>
                </a:solidFill>
                <a:effectLst/>
                <a:latin typeface="19"/>
                <a:ea typeface="Calibri" panose="020F0502020204030204" pitchFamily="34" charset="0"/>
                <a:cs typeface="Times New Roman" panose="02020603050405020304" pitchFamily="18" charset="0"/>
              </a:rPr>
              <a:t>الندوات </a:t>
            </a:r>
            <a:r>
              <a:rPr lang="ar-SA" b="1" dirty="0">
                <a:solidFill>
                  <a:schemeClr val="accent1"/>
                </a:solidFill>
                <a:effectLst/>
                <a:latin typeface="19"/>
                <a:ea typeface="Calibri" panose="020F0502020204030204" pitchFamily="34" charset="0"/>
                <a:cs typeface="Times New Roman" panose="02020603050405020304" pitchFamily="18" charset="0"/>
              </a:rPr>
              <a:t>والمؤتمرات وورش العمل الدورية ولتأكيد مفهوم الآية العظيمة </a:t>
            </a:r>
            <a:r>
              <a:rPr lang="ar-LY" b="1" dirty="0" smtClean="0">
                <a:solidFill>
                  <a:schemeClr val="accent1"/>
                </a:solidFill>
                <a:latin typeface="19"/>
                <a:ea typeface="Calibri" panose="020F0502020204030204" pitchFamily="34" charset="0"/>
                <a:cs typeface="Times New Roman" panose="02020603050405020304" pitchFamily="18" charset="0"/>
              </a:rPr>
              <a:t>،</a:t>
            </a:r>
            <a:r>
              <a:rPr lang="ar-SA" b="1" dirty="0" smtClean="0">
                <a:solidFill>
                  <a:schemeClr val="accent1"/>
                </a:solidFill>
                <a:effectLst/>
                <a:latin typeface="19"/>
                <a:ea typeface="Calibri" panose="020F0502020204030204" pitchFamily="34" charset="0"/>
                <a:cs typeface="Times New Roman" panose="02020603050405020304" pitchFamily="18" charset="0"/>
              </a:rPr>
              <a:t> </a:t>
            </a:r>
            <a:r>
              <a:rPr lang="ar-SA" b="1" dirty="0">
                <a:solidFill>
                  <a:schemeClr val="accent1"/>
                </a:solidFill>
                <a:effectLst/>
                <a:latin typeface="19"/>
                <a:ea typeface="Calibri" panose="020F0502020204030204" pitchFamily="34" charset="0"/>
                <a:cs typeface="Times New Roman" panose="02020603050405020304" pitchFamily="18" charset="0"/>
              </a:rPr>
              <a:t>من قوله تعالى (( وامرهم شورى بينهم )).</a:t>
            </a:r>
            <a:endParaRPr lang="en-GB" dirty="0">
              <a:solidFill>
                <a:schemeClr val="accent1"/>
              </a:solidFill>
              <a:latin typeface="19"/>
            </a:endParaRPr>
          </a:p>
        </p:txBody>
      </p:sp>
    </p:spTree>
    <p:extLst>
      <p:ext uri="{BB962C8B-B14F-4D97-AF65-F5344CB8AC3E}">
        <p14:creationId xmlns="" xmlns:p14="http://schemas.microsoft.com/office/powerpoint/2010/main" val="3017004165"/>
      </p:ext>
    </p:extLst>
  </p:cSld>
  <p:clrMapOvr>
    <a:masterClrMapping/>
  </p:clrMapOvr>
  <mc:AlternateContent xmlns:mc="http://schemas.openxmlformats.org/markup-compatibility/2006">
    <mc:Choice xmlns=""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جدول 3"/>
          <p:cNvGraphicFramePr>
            <a:graphicFrameLocks noGrp="1"/>
          </p:cNvGraphicFramePr>
          <p:nvPr/>
        </p:nvGraphicFramePr>
        <p:xfrm>
          <a:off x="545690" y="368714"/>
          <a:ext cx="9232490" cy="5604608"/>
        </p:xfrm>
        <a:graphic>
          <a:graphicData uri="http://schemas.openxmlformats.org/drawingml/2006/table">
            <a:tbl>
              <a:tblPr firstRow="1" bandRow="1">
                <a:tableStyleId>{5C22544A-7EE6-4342-B048-85BDC9FD1C3A}</a:tableStyleId>
              </a:tblPr>
              <a:tblGrid>
                <a:gridCol w="2787445"/>
                <a:gridCol w="1828801"/>
                <a:gridCol w="4175604"/>
                <a:gridCol w="440640"/>
              </a:tblGrid>
              <a:tr h="368738">
                <a:tc>
                  <a:txBody>
                    <a:bodyPr/>
                    <a:lstStyle/>
                    <a:p>
                      <a:pPr marL="0" marR="0" algn="ctr" defTabSz="457200" rtl="1" eaLnBrk="1" latinLnBrk="0" hangingPunct="1">
                        <a:lnSpc>
                          <a:spcPct val="115000"/>
                        </a:lnSpc>
                        <a:spcBef>
                          <a:spcPts val="0"/>
                        </a:spcBef>
                        <a:spcAft>
                          <a:spcPts val="0"/>
                        </a:spcAft>
                      </a:pPr>
                      <a:r>
                        <a:rPr lang="ar-SA" sz="2000" b="1" kern="1200" dirty="0" err="1"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غريان</a:t>
                      </a:r>
                      <a:endParaRPr lang="en-US"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marR="0" algn="ctr" defTabSz="457200" rtl="1" eaLnBrk="1" latinLnBrk="0" hangingPunct="1">
                        <a:lnSpc>
                          <a:spcPct val="115000"/>
                        </a:lnSpc>
                        <a:spcBef>
                          <a:spcPts val="0"/>
                        </a:spcBef>
                        <a:spcAft>
                          <a:spcPts val="0"/>
                        </a:spcAft>
                      </a:pPr>
                      <a:r>
                        <a:rPr lang="ar-SA"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a:t>
                      </a:r>
                      <a:endParaRPr lang="en-US"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marR="0" algn="ctr" defTabSz="457200" rtl="1" eaLnBrk="1" latinLnBrk="0" hangingPunct="1">
                        <a:lnSpc>
                          <a:spcPct val="115000"/>
                        </a:lnSpc>
                        <a:spcBef>
                          <a:spcPts val="0"/>
                        </a:spcBef>
                        <a:spcAft>
                          <a:spcPts val="0"/>
                        </a:spcAft>
                      </a:pPr>
                      <a:r>
                        <a:rPr lang="ar-SA"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مهرجان كاس ليبيا </a:t>
                      </a:r>
                      <a:r>
                        <a:rPr lang="ar-SA" sz="2000" b="1" kern="1200" dirty="0" err="1"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بغريان</a:t>
                      </a:r>
                      <a:endParaRPr lang="en-US" sz="2000" b="1" kern="1200" dirty="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marR="0" algn="ctr" rtl="1">
                        <a:lnSpc>
                          <a:spcPct val="115000"/>
                        </a:lnSpc>
                        <a:spcBef>
                          <a:spcPts val="0"/>
                        </a:spcBef>
                        <a:spcAft>
                          <a:spcPts val="0"/>
                        </a:spcAft>
                      </a:pPr>
                      <a:r>
                        <a:rPr lang="ar-LY" sz="1600" dirty="0" smtClean="0">
                          <a:solidFill>
                            <a:schemeClr val="accent1"/>
                          </a:solidFill>
                        </a:rPr>
                        <a:t>45</a:t>
                      </a:r>
                      <a:endParaRPr lang="en-US" sz="1600" dirty="0">
                        <a:solidFill>
                          <a:schemeClr val="accent1"/>
                        </a:solidFil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r>
              <a:tr h="368738">
                <a:tc>
                  <a:txBody>
                    <a:bodyPr/>
                    <a:lstStyle/>
                    <a:p>
                      <a:pPr marL="0" marR="0" algn="ctr" rtl="1">
                        <a:lnSpc>
                          <a:spcPct val="115000"/>
                        </a:lnSpc>
                        <a:spcBef>
                          <a:spcPts val="0"/>
                        </a:spcBef>
                        <a:spcAft>
                          <a:spcPts val="0"/>
                        </a:spcAft>
                      </a:pPr>
                      <a:r>
                        <a:rPr lang="ar-SA"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الخمس</a:t>
                      </a:r>
                      <a:endParaRPr lang="en-US"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rtl="1">
                        <a:lnSpc>
                          <a:spcPct val="115000"/>
                        </a:lnSpc>
                        <a:spcBef>
                          <a:spcPts val="0"/>
                        </a:spcBef>
                        <a:spcAft>
                          <a:spcPts val="0"/>
                        </a:spcAft>
                      </a:pPr>
                      <a:r>
                        <a:rPr lang="ar-SA"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a:t>
                      </a:r>
                      <a:endParaRPr lang="en-US"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rtl="1">
                        <a:lnSpc>
                          <a:spcPct val="115000"/>
                        </a:lnSpc>
                        <a:spcBef>
                          <a:spcPts val="0"/>
                        </a:spcBef>
                        <a:spcAft>
                          <a:spcPts val="0"/>
                        </a:spcAft>
                      </a:pPr>
                      <a:r>
                        <a:rPr lang="ar-SA"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مهرجان الشعر الشعبي</a:t>
                      </a:r>
                      <a:endParaRPr lang="en-US"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rtl="1">
                        <a:lnSpc>
                          <a:spcPct val="115000"/>
                        </a:lnSpc>
                        <a:spcBef>
                          <a:spcPts val="0"/>
                        </a:spcBef>
                        <a:spcAft>
                          <a:spcPts val="0"/>
                        </a:spcAft>
                      </a:pPr>
                      <a:r>
                        <a:rPr lang="ar-LY"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46</a:t>
                      </a:r>
                      <a:endParaRPr lang="en-US" sz="2000" b="1" kern="1200" dirty="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68738">
                <a:tc>
                  <a:txBody>
                    <a:bodyPr/>
                    <a:lstStyle/>
                    <a:p>
                      <a:pPr marL="0" marR="0" algn="ctr" rtl="1">
                        <a:lnSpc>
                          <a:spcPct val="115000"/>
                        </a:lnSpc>
                        <a:spcBef>
                          <a:spcPts val="0"/>
                        </a:spcBef>
                        <a:spcAft>
                          <a:spcPts val="0"/>
                        </a:spcAft>
                      </a:pPr>
                      <a:r>
                        <a:rPr lang="ar-SA"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طرابلس</a:t>
                      </a:r>
                      <a:endParaRPr lang="en-US"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rtl="1">
                        <a:lnSpc>
                          <a:spcPct val="115000"/>
                        </a:lnSpc>
                        <a:spcBef>
                          <a:spcPts val="0"/>
                        </a:spcBef>
                        <a:spcAft>
                          <a:spcPts val="0"/>
                        </a:spcAft>
                      </a:pPr>
                      <a:r>
                        <a:rPr lang="ar-SA"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a:t>
                      </a:r>
                      <a:endParaRPr lang="en-US"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rtl="1">
                        <a:lnSpc>
                          <a:spcPct val="115000"/>
                        </a:lnSpc>
                        <a:spcBef>
                          <a:spcPts val="0"/>
                        </a:spcBef>
                        <a:spcAft>
                          <a:spcPts val="0"/>
                        </a:spcAft>
                      </a:pPr>
                      <a:r>
                        <a:rPr lang="ar-SA"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جائزة المبدع الصغير</a:t>
                      </a:r>
                      <a:endParaRPr lang="en-US"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rtl="1">
                        <a:lnSpc>
                          <a:spcPct val="115000"/>
                        </a:lnSpc>
                        <a:spcBef>
                          <a:spcPts val="0"/>
                        </a:spcBef>
                        <a:spcAft>
                          <a:spcPts val="0"/>
                        </a:spcAft>
                      </a:pPr>
                      <a:r>
                        <a:rPr lang="ar-LY"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47</a:t>
                      </a:r>
                      <a:endParaRPr lang="en-US" sz="2000" b="1" kern="1200" dirty="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68738">
                <a:tc>
                  <a:txBody>
                    <a:bodyPr/>
                    <a:lstStyle/>
                    <a:p>
                      <a:pPr marL="0" marR="0" algn="ctr" rtl="1">
                        <a:lnSpc>
                          <a:spcPct val="115000"/>
                        </a:lnSpc>
                        <a:spcBef>
                          <a:spcPts val="0"/>
                        </a:spcBef>
                        <a:spcAft>
                          <a:spcPts val="0"/>
                        </a:spcAft>
                      </a:pPr>
                      <a:r>
                        <a:rPr lang="ar-SA"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كاباوا</a:t>
                      </a:r>
                      <a:endParaRPr lang="en-US"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rtl="1">
                        <a:lnSpc>
                          <a:spcPct val="115000"/>
                        </a:lnSpc>
                        <a:spcBef>
                          <a:spcPts val="0"/>
                        </a:spcBef>
                        <a:spcAft>
                          <a:spcPts val="0"/>
                        </a:spcAft>
                      </a:pPr>
                      <a:r>
                        <a:rPr lang="ar-SA"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مارس</a:t>
                      </a:r>
                      <a:endParaRPr lang="en-US"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rtl="1">
                        <a:lnSpc>
                          <a:spcPct val="115000"/>
                        </a:lnSpc>
                        <a:spcBef>
                          <a:spcPts val="0"/>
                        </a:spcBef>
                        <a:spcAft>
                          <a:spcPts val="0"/>
                        </a:spcAft>
                      </a:pPr>
                      <a:r>
                        <a:rPr lang="ar-SA"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جائزة شيشنق</a:t>
                      </a:r>
                      <a:endParaRPr lang="en-US"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rtl="1">
                        <a:lnSpc>
                          <a:spcPct val="115000"/>
                        </a:lnSpc>
                        <a:spcBef>
                          <a:spcPts val="0"/>
                        </a:spcBef>
                        <a:spcAft>
                          <a:spcPts val="0"/>
                        </a:spcAft>
                      </a:pPr>
                      <a:r>
                        <a:rPr lang="ar-LY"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48</a:t>
                      </a:r>
                      <a:endParaRPr lang="en-US" sz="2000" b="1" kern="1200" dirty="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68738">
                <a:tc>
                  <a:txBody>
                    <a:bodyPr/>
                    <a:lstStyle/>
                    <a:p>
                      <a:pPr marL="0" marR="0" algn="ctr" rtl="1">
                        <a:lnSpc>
                          <a:spcPct val="115000"/>
                        </a:lnSpc>
                        <a:spcBef>
                          <a:spcPts val="0"/>
                        </a:spcBef>
                        <a:spcAft>
                          <a:spcPts val="0"/>
                        </a:spcAft>
                      </a:pPr>
                      <a:r>
                        <a:rPr lang="ar-SA"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طرابلس</a:t>
                      </a:r>
                      <a:endParaRPr lang="en-US"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rtl="1">
                        <a:lnSpc>
                          <a:spcPct val="115000"/>
                        </a:lnSpc>
                        <a:spcBef>
                          <a:spcPts val="0"/>
                        </a:spcBef>
                        <a:spcAft>
                          <a:spcPts val="0"/>
                        </a:spcAft>
                      </a:pPr>
                      <a:r>
                        <a:rPr lang="ar-SA"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مارس</a:t>
                      </a:r>
                      <a:endParaRPr lang="en-US"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rtl="1">
                        <a:lnSpc>
                          <a:spcPct val="115000"/>
                        </a:lnSpc>
                        <a:spcBef>
                          <a:spcPts val="0"/>
                        </a:spcBef>
                        <a:spcAft>
                          <a:spcPts val="0"/>
                        </a:spcAft>
                      </a:pPr>
                      <a:r>
                        <a:rPr lang="ar-SA"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جائزة ليبيا </a:t>
                      </a:r>
                      <a:r>
                        <a:rPr lang="ar-SA" sz="2000" b="1" kern="1200" dirty="0" err="1"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للأبداع</a:t>
                      </a:r>
                      <a:r>
                        <a:rPr lang="ar-SA"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 </a:t>
                      </a:r>
                      <a:r>
                        <a:rPr lang="ar-SA" sz="2000" b="1" kern="1200" dirty="0" err="1"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الادبي</a:t>
                      </a:r>
                      <a:endParaRPr lang="en-US"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rtl="1">
                        <a:lnSpc>
                          <a:spcPct val="115000"/>
                        </a:lnSpc>
                        <a:spcBef>
                          <a:spcPts val="0"/>
                        </a:spcBef>
                        <a:spcAft>
                          <a:spcPts val="0"/>
                        </a:spcAft>
                      </a:pPr>
                      <a:r>
                        <a:rPr lang="ar-LY"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49</a:t>
                      </a:r>
                      <a:endParaRPr lang="en-US" sz="2000" b="1" kern="1200" dirty="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68738">
                <a:tc>
                  <a:txBody>
                    <a:bodyPr/>
                    <a:lstStyle/>
                    <a:p>
                      <a:pPr marL="0" marR="0" algn="ctr" rtl="1">
                        <a:lnSpc>
                          <a:spcPct val="115000"/>
                        </a:lnSpc>
                        <a:spcBef>
                          <a:spcPts val="0"/>
                        </a:spcBef>
                        <a:spcAft>
                          <a:spcPts val="0"/>
                        </a:spcAft>
                      </a:pPr>
                      <a:r>
                        <a:rPr lang="ar-SA"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طرابلس</a:t>
                      </a:r>
                      <a:endParaRPr lang="en-US"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rtl="1">
                        <a:lnSpc>
                          <a:spcPct val="115000"/>
                        </a:lnSpc>
                        <a:spcBef>
                          <a:spcPts val="0"/>
                        </a:spcBef>
                        <a:spcAft>
                          <a:spcPts val="0"/>
                        </a:spcAft>
                      </a:pPr>
                      <a:r>
                        <a:rPr lang="ar-SA"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أكتوبر</a:t>
                      </a:r>
                      <a:endParaRPr lang="en-US"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rtl="1">
                        <a:lnSpc>
                          <a:spcPct val="115000"/>
                        </a:lnSpc>
                        <a:spcBef>
                          <a:spcPts val="0"/>
                        </a:spcBef>
                        <a:spcAft>
                          <a:spcPts val="0"/>
                        </a:spcAft>
                      </a:pPr>
                      <a:r>
                        <a:rPr lang="ar-SA"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مهرجان المواهب للموسيقي والغناء</a:t>
                      </a:r>
                      <a:endParaRPr lang="en-US"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rtl="1">
                        <a:lnSpc>
                          <a:spcPct val="115000"/>
                        </a:lnSpc>
                        <a:spcBef>
                          <a:spcPts val="0"/>
                        </a:spcBef>
                        <a:spcAft>
                          <a:spcPts val="0"/>
                        </a:spcAft>
                      </a:pPr>
                      <a:r>
                        <a:rPr lang="ar-LY"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50</a:t>
                      </a:r>
                      <a:endParaRPr lang="en-US" sz="2000" b="1" kern="1200" dirty="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442276">
                <a:tc>
                  <a:txBody>
                    <a:bodyPr/>
                    <a:lstStyle/>
                    <a:p>
                      <a:pPr marL="0" marR="0" algn="ctr" rtl="1">
                        <a:lnSpc>
                          <a:spcPct val="115000"/>
                        </a:lnSpc>
                        <a:spcBef>
                          <a:spcPts val="0"/>
                        </a:spcBef>
                        <a:spcAft>
                          <a:spcPts val="0"/>
                        </a:spcAft>
                      </a:pPr>
                      <a:r>
                        <a:rPr lang="ar-SA"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بنغازي</a:t>
                      </a:r>
                      <a:endParaRPr lang="en-US"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rtl="1">
                        <a:lnSpc>
                          <a:spcPct val="115000"/>
                        </a:lnSpc>
                        <a:spcBef>
                          <a:spcPts val="0"/>
                        </a:spcBef>
                        <a:spcAft>
                          <a:spcPts val="0"/>
                        </a:spcAft>
                      </a:pPr>
                      <a:r>
                        <a:rPr lang="ar-SA"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أكتوبر</a:t>
                      </a:r>
                      <a:endParaRPr lang="en-US"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rtl="1">
                        <a:lnSpc>
                          <a:spcPct val="115000"/>
                        </a:lnSpc>
                        <a:spcBef>
                          <a:spcPts val="0"/>
                        </a:spcBef>
                        <a:spcAft>
                          <a:spcPts val="0"/>
                        </a:spcAft>
                      </a:pPr>
                      <a:r>
                        <a:rPr lang="ar-SA"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المعرض الوطني للفنون التشكيلة</a:t>
                      </a:r>
                      <a:endParaRPr lang="en-US"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rtl="1">
                        <a:lnSpc>
                          <a:spcPct val="115000"/>
                        </a:lnSpc>
                        <a:spcBef>
                          <a:spcPts val="0"/>
                        </a:spcBef>
                        <a:spcAft>
                          <a:spcPts val="0"/>
                        </a:spcAft>
                      </a:pPr>
                      <a:r>
                        <a:rPr lang="ar-LY"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51</a:t>
                      </a:r>
                      <a:endParaRPr lang="en-US" sz="2000" b="1" kern="1200" dirty="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68738">
                <a:tc>
                  <a:txBody>
                    <a:bodyPr/>
                    <a:lstStyle/>
                    <a:p>
                      <a:pPr marL="0" marR="0" algn="ctr" rtl="1">
                        <a:lnSpc>
                          <a:spcPct val="115000"/>
                        </a:lnSpc>
                        <a:spcBef>
                          <a:spcPts val="0"/>
                        </a:spcBef>
                        <a:spcAft>
                          <a:spcPts val="0"/>
                        </a:spcAft>
                      </a:pPr>
                      <a:r>
                        <a:rPr lang="ar-SA"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طرابلس</a:t>
                      </a:r>
                      <a:endParaRPr lang="en-US"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rtl="1">
                        <a:lnSpc>
                          <a:spcPct val="115000"/>
                        </a:lnSpc>
                        <a:spcBef>
                          <a:spcPts val="0"/>
                        </a:spcBef>
                        <a:spcAft>
                          <a:spcPts val="0"/>
                        </a:spcAft>
                      </a:pPr>
                      <a:r>
                        <a:rPr lang="ar-SA"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أكتوبر</a:t>
                      </a:r>
                      <a:endParaRPr lang="en-US"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rtl="1">
                        <a:lnSpc>
                          <a:spcPct val="115000"/>
                        </a:lnSpc>
                        <a:spcBef>
                          <a:spcPts val="0"/>
                        </a:spcBef>
                        <a:spcAft>
                          <a:spcPts val="0"/>
                        </a:spcAft>
                      </a:pPr>
                      <a:r>
                        <a:rPr lang="ar-SA"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مهرجان الوطني للرسم الساخر</a:t>
                      </a:r>
                      <a:endParaRPr lang="en-US"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rtl="1">
                        <a:lnSpc>
                          <a:spcPct val="115000"/>
                        </a:lnSpc>
                        <a:spcBef>
                          <a:spcPts val="0"/>
                        </a:spcBef>
                        <a:spcAft>
                          <a:spcPts val="0"/>
                        </a:spcAft>
                      </a:pPr>
                      <a:r>
                        <a:rPr lang="ar-LY"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52</a:t>
                      </a:r>
                      <a:endParaRPr lang="en-US" sz="2000" b="1" kern="1200" dirty="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68738">
                <a:tc>
                  <a:txBody>
                    <a:bodyPr/>
                    <a:lstStyle/>
                    <a:p>
                      <a:pPr marL="0" marR="0" algn="ctr" rtl="1">
                        <a:lnSpc>
                          <a:spcPct val="115000"/>
                        </a:lnSpc>
                        <a:spcBef>
                          <a:spcPts val="0"/>
                        </a:spcBef>
                        <a:spcAft>
                          <a:spcPts val="0"/>
                        </a:spcAft>
                      </a:pPr>
                      <a:r>
                        <a:rPr lang="ar-SA"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مصراتة</a:t>
                      </a:r>
                      <a:endParaRPr lang="en-US"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rtl="1">
                        <a:lnSpc>
                          <a:spcPct val="115000"/>
                        </a:lnSpc>
                        <a:spcBef>
                          <a:spcPts val="0"/>
                        </a:spcBef>
                        <a:spcAft>
                          <a:spcPts val="0"/>
                        </a:spcAft>
                      </a:pPr>
                      <a:r>
                        <a:rPr lang="ar-SA"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نوفمبر</a:t>
                      </a:r>
                      <a:endParaRPr lang="en-US"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rtl="1">
                        <a:lnSpc>
                          <a:spcPct val="115000"/>
                        </a:lnSpc>
                        <a:spcBef>
                          <a:spcPts val="0"/>
                        </a:spcBef>
                        <a:spcAft>
                          <a:spcPts val="0"/>
                        </a:spcAft>
                      </a:pPr>
                      <a:r>
                        <a:rPr lang="ar-SA"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مهرجان التصوير الفوتوغرافي</a:t>
                      </a:r>
                      <a:endParaRPr lang="en-US"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rtl="1">
                        <a:lnSpc>
                          <a:spcPct val="115000"/>
                        </a:lnSpc>
                        <a:spcBef>
                          <a:spcPts val="0"/>
                        </a:spcBef>
                        <a:spcAft>
                          <a:spcPts val="0"/>
                        </a:spcAft>
                      </a:pPr>
                      <a:r>
                        <a:rPr lang="ar-LY"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53</a:t>
                      </a:r>
                      <a:endParaRPr lang="en-US" sz="2000" b="1" kern="1200" dirty="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68738">
                <a:tc>
                  <a:txBody>
                    <a:bodyPr/>
                    <a:lstStyle/>
                    <a:p>
                      <a:pPr marL="0" marR="0" algn="ctr" rtl="1">
                        <a:lnSpc>
                          <a:spcPct val="115000"/>
                        </a:lnSpc>
                        <a:spcBef>
                          <a:spcPts val="0"/>
                        </a:spcBef>
                        <a:spcAft>
                          <a:spcPts val="0"/>
                        </a:spcAft>
                      </a:pPr>
                      <a:r>
                        <a:rPr lang="ar-SA"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طرابلس</a:t>
                      </a:r>
                      <a:endParaRPr lang="en-US"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rtl="1">
                        <a:lnSpc>
                          <a:spcPct val="115000"/>
                        </a:lnSpc>
                        <a:spcBef>
                          <a:spcPts val="0"/>
                        </a:spcBef>
                        <a:spcAft>
                          <a:spcPts val="0"/>
                        </a:spcAft>
                      </a:pPr>
                      <a:r>
                        <a:rPr lang="ar-SA"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a:t>
                      </a:r>
                      <a:endParaRPr lang="en-US"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rtl="1">
                        <a:lnSpc>
                          <a:spcPct val="115000"/>
                        </a:lnSpc>
                        <a:spcBef>
                          <a:spcPts val="0"/>
                        </a:spcBef>
                        <a:spcAft>
                          <a:spcPts val="0"/>
                        </a:spcAft>
                      </a:pPr>
                      <a:r>
                        <a:rPr lang="ar-SA"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مهرجان الفن الجرافيتي</a:t>
                      </a:r>
                      <a:endParaRPr lang="en-US"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rtl="1">
                        <a:lnSpc>
                          <a:spcPct val="115000"/>
                        </a:lnSpc>
                        <a:spcBef>
                          <a:spcPts val="0"/>
                        </a:spcBef>
                        <a:spcAft>
                          <a:spcPts val="0"/>
                        </a:spcAft>
                      </a:pPr>
                      <a:r>
                        <a:rPr lang="ar-LY"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54</a:t>
                      </a:r>
                      <a:endParaRPr lang="en-US" sz="2000" b="1" kern="1200" dirty="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68738">
                <a:tc>
                  <a:txBody>
                    <a:bodyPr/>
                    <a:lstStyle/>
                    <a:p>
                      <a:pPr marL="0" marR="0" algn="ctr" rtl="1">
                        <a:lnSpc>
                          <a:spcPct val="115000"/>
                        </a:lnSpc>
                        <a:spcBef>
                          <a:spcPts val="0"/>
                        </a:spcBef>
                        <a:spcAft>
                          <a:spcPts val="0"/>
                        </a:spcAft>
                      </a:pPr>
                      <a:r>
                        <a:rPr lang="ar-SA"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زليتن</a:t>
                      </a:r>
                      <a:endParaRPr lang="en-US"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rtl="1">
                        <a:lnSpc>
                          <a:spcPct val="115000"/>
                        </a:lnSpc>
                        <a:spcBef>
                          <a:spcPts val="0"/>
                        </a:spcBef>
                        <a:spcAft>
                          <a:spcPts val="0"/>
                        </a:spcAft>
                      </a:pPr>
                      <a:r>
                        <a:rPr lang="ar-SA"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a:t>
                      </a:r>
                      <a:endParaRPr lang="en-US"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rtl="1">
                        <a:lnSpc>
                          <a:spcPct val="115000"/>
                        </a:lnSpc>
                        <a:spcBef>
                          <a:spcPts val="0"/>
                        </a:spcBef>
                        <a:spcAft>
                          <a:spcPts val="0"/>
                        </a:spcAft>
                      </a:pPr>
                      <a:r>
                        <a:rPr lang="ar-SA"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المهرجان الوطن للفنون الشعبية والتراث</a:t>
                      </a:r>
                      <a:endParaRPr lang="en-US"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rtl="1">
                        <a:lnSpc>
                          <a:spcPct val="115000"/>
                        </a:lnSpc>
                        <a:spcBef>
                          <a:spcPts val="0"/>
                        </a:spcBef>
                        <a:spcAft>
                          <a:spcPts val="0"/>
                        </a:spcAft>
                      </a:pPr>
                      <a:r>
                        <a:rPr lang="ar-LY"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55</a:t>
                      </a:r>
                      <a:endParaRPr lang="en-US" sz="2000" b="1" kern="1200" dirty="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68738">
                <a:tc>
                  <a:txBody>
                    <a:bodyPr/>
                    <a:lstStyle/>
                    <a:p>
                      <a:pPr marL="0" marR="0" algn="ctr" rtl="1">
                        <a:lnSpc>
                          <a:spcPct val="115000"/>
                        </a:lnSpc>
                        <a:spcBef>
                          <a:spcPts val="0"/>
                        </a:spcBef>
                        <a:spcAft>
                          <a:spcPts val="0"/>
                        </a:spcAft>
                      </a:pPr>
                      <a:r>
                        <a:rPr lang="ar-SA"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الخمس</a:t>
                      </a:r>
                      <a:endParaRPr lang="en-US"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rtl="1">
                        <a:lnSpc>
                          <a:spcPct val="115000"/>
                        </a:lnSpc>
                        <a:spcBef>
                          <a:spcPts val="0"/>
                        </a:spcBef>
                        <a:spcAft>
                          <a:spcPts val="0"/>
                        </a:spcAft>
                      </a:pPr>
                      <a:r>
                        <a:rPr lang="ar-SA"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يونيو</a:t>
                      </a:r>
                      <a:endParaRPr lang="en-US"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rtl="1">
                        <a:lnSpc>
                          <a:spcPct val="115000"/>
                        </a:lnSpc>
                        <a:spcBef>
                          <a:spcPts val="0"/>
                        </a:spcBef>
                        <a:spcAft>
                          <a:spcPts val="0"/>
                        </a:spcAft>
                      </a:pPr>
                      <a:r>
                        <a:rPr lang="ar-SA"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مهرجان لبدة الدولي للأغنية</a:t>
                      </a:r>
                      <a:endParaRPr lang="en-US"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rtl="1">
                        <a:lnSpc>
                          <a:spcPct val="115000"/>
                        </a:lnSpc>
                        <a:spcBef>
                          <a:spcPts val="0"/>
                        </a:spcBef>
                        <a:spcAft>
                          <a:spcPts val="0"/>
                        </a:spcAft>
                      </a:pPr>
                      <a:r>
                        <a:rPr lang="ar-LY"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56</a:t>
                      </a:r>
                      <a:endParaRPr lang="en-US" sz="2000" b="1" kern="1200" dirty="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68738">
                <a:tc>
                  <a:txBody>
                    <a:bodyPr/>
                    <a:lstStyle/>
                    <a:p>
                      <a:pPr marL="0" marR="0" algn="ctr" rtl="1">
                        <a:lnSpc>
                          <a:spcPct val="115000"/>
                        </a:lnSpc>
                        <a:spcBef>
                          <a:spcPts val="0"/>
                        </a:spcBef>
                        <a:spcAft>
                          <a:spcPts val="0"/>
                        </a:spcAft>
                      </a:pPr>
                      <a:r>
                        <a:rPr lang="ar-SA"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طرابلس</a:t>
                      </a:r>
                      <a:endParaRPr lang="en-US"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rtl="1">
                        <a:lnSpc>
                          <a:spcPct val="115000"/>
                        </a:lnSpc>
                        <a:spcBef>
                          <a:spcPts val="0"/>
                        </a:spcBef>
                        <a:spcAft>
                          <a:spcPts val="0"/>
                        </a:spcAft>
                      </a:pPr>
                      <a:r>
                        <a:rPr lang="ar-SA"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a:t>
                      </a:r>
                      <a:endParaRPr lang="en-US"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rtl="1">
                        <a:lnSpc>
                          <a:spcPct val="115000"/>
                        </a:lnSpc>
                        <a:spcBef>
                          <a:spcPts val="0"/>
                        </a:spcBef>
                        <a:spcAft>
                          <a:spcPts val="0"/>
                        </a:spcAft>
                      </a:pPr>
                      <a:r>
                        <a:rPr lang="ar-SA"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مهرجان جائزة النهر الصناعي للمسرح</a:t>
                      </a:r>
                      <a:endParaRPr lang="en-US"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rtl="1">
                        <a:lnSpc>
                          <a:spcPct val="115000"/>
                        </a:lnSpc>
                        <a:spcBef>
                          <a:spcPts val="0"/>
                        </a:spcBef>
                        <a:spcAft>
                          <a:spcPts val="0"/>
                        </a:spcAft>
                      </a:pPr>
                      <a:r>
                        <a:rPr lang="ar-LY"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57</a:t>
                      </a:r>
                      <a:endParaRPr lang="en-US" sz="2000" b="1" kern="1200" dirty="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68738">
                <a:tc>
                  <a:txBody>
                    <a:bodyPr/>
                    <a:lstStyle/>
                    <a:p>
                      <a:pPr marL="0" marR="0" algn="ctr" rtl="1">
                        <a:lnSpc>
                          <a:spcPct val="115000"/>
                        </a:lnSpc>
                        <a:spcBef>
                          <a:spcPts val="0"/>
                        </a:spcBef>
                        <a:spcAft>
                          <a:spcPts val="0"/>
                        </a:spcAft>
                      </a:pPr>
                      <a:r>
                        <a:rPr lang="ar-SA"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هون</a:t>
                      </a:r>
                      <a:endParaRPr lang="en-US"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rtl="1">
                        <a:lnSpc>
                          <a:spcPct val="115000"/>
                        </a:lnSpc>
                        <a:spcBef>
                          <a:spcPts val="0"/>
                        </a:spcBef>
                        <a:spcAft>
                          <a:spcPts val="0"/>
                        </a:spcAft>
                      </a:pPr>
                      <a:r>
                        <a:rPr lang="ar-SA"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a:t>
                      </a:r>
                      <a:endParaRPr lang="en-US"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rtl="1">
                        <a:lnSpc>
                          <a:spcPct val="115000"/>
                        </a:lnSpc>
                        <a:spcBef>
                          <a:spcPts val="0"/>
                        </a:spcBef>
                        <a:spcAft>
                          <a:spcPts val="0"/>
                        </a:spcAft>
                      </a:pPr>
                      <a:r>
                        <a:rPr lang="ar-SA"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مهرجان </a:t>
                      </a:r>
                      <a:r>
                        <a:rPr lang="ar-SA" sz="2000" b="1" kern="1200" dirty="0" err="1"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الاغنية</a:t>
                      </a:r>
                      <a:r>
                        <a:rPr lang="ar-SA"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 الشعبية</a:t>
                      </a:r>
                      <a:endParaRPr lang="en-US"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rtl="1">
                        <a:lnSpc>
                          <a:spcPct val="115000"/>
                        </a:lnSpc>
                        <a:spcBef>
                          <a:spcPts val="0"/>
                        </a:spcBef>
                        <a:spcAft>
                          <a:spcPts val="0"/>
                        </a:spcAft>
                      </a:pPr>
                      <a:r>
                        <a:rPr lang="ar-LY"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58</a:t>
                      </a:r>
                      <a:endParaRPr lang="en-US" sz="2000" b="1" kern="1200" dirty="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68738">
                <a:tc>
                  <a:txBody>
                    <a:bodyPr/>
                    <a:lstStyle/>
                    <a:p>
                      <a:pPr marL="0" marR="0" algn="ctr" rtl="1">
                        <a:lnSpc>
                          <a:spcPct val="115000"/>
                        </a:lnSpc>
                        <a:spcBef>
                          <a:spcPts val="0"/>
                        </a:spcBef>
                        <a:spcAft>
                          <a:spcPts val="0"/>
                        </a:spcAft>
                      </a:pPr>
                      <a:r>
                        <a:rPr lang="ar-SA"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درنة</a:t>
                      </a:r>
                      <a:endParaRPr lang="en-US"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rtl="1">
                        <a:lnSpc>
                          <a:spcPct val="115000"/>
                        </a:lnSpc>
                        <a:spcBef>
                          <a:spcPts val="0"/>
                        </a:spcBef>
                        <a:spcAft>
                          <a:spcPts val="0"/>
                        </a:spcAft>
                      </a:pPr>
                      <a:r>
                        <a:rPr lang="ar-SA"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a:t>
                      </a:r>
                      <a:endParaRPr lang="en-US"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rtl="1">
                        <a:lnSpc>
                          <a:spcPct val="115000"/>
                        </a:lnSpc>
                        <a:spcBef>
                          <a:spcPts val="0"/>
                        </a:spcBef>
                        <a:spcAft>
                          <a:spcPts val="0"/>
                        </a:spcAft>
                      </a:pPr>
                      <a:r>
                        <a:rPr lang="ar-SA"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مهرجان المألوف والموشحات درنة</a:t>
                      </a:r>
                      <a:endParaRPr lang="en-US"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rtl="1">
                        <a:lnSpc>
                          <a:spcPct val="115000"/>
                        </a:lnSpc>
                        <a:spcBef>
                          <a:spcPts val="0"/>
                        </a:spcBef>
                        <a:spcAft>
                          <a:spcPts val="0"/>
                        </a:spcAft>
                      </a:pPr>
                      <a:r>
                        <a:rPr lang="ar-LY"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59</a:t>
                      </a:r>
                      <a:endParaRPr lang="en-US" sz="2000" b="1" kern="1200" dirty="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جدول 2"/>
          <p:cNvGraphicFramePr>
            <a:graphicFrameLocks noGrp="1"/>
          </p:cNvGraphicFramePr>
          <p:nvPr/>
        </p:nvGraphicFramePr>
        <p:xfrm>
          <a:off x="634181" y="1681320"/>
          <a:ext cx="9232490" cy="3023442"/>
        </p:xfrm>
        <a:graphic>
          <a:graphicData uri="http://schemas.openxmlformats.org/drawingml/2006/table">
            <a:tbl>
              <a:tblPr firstRow="1" bandRow="1">
                <a:tableStyleId>{5C22544A-7EE6-4342-B048-85BDC9FD1C3A}</a:tableStyleId>
              </a:tblPr>
              <a:tblGrid>
                <a:gridCol w="2787445"/>
                <a:gridCol w="1828801"/>
                <a:gridCol w="4175604"/>
                <a:gridCol w="440640"/>
              </a:tblGrid>
              <a:tr h="368738">
                <a:tc>
                  <a:txBody>
                    <a:bodyPr/>
                    <a:lstStyle/>
                    <a:p>
                      <a:pPr marL="0" marR="0" algn="ctr" defTabSz="457200" rtl="1" eaLnBrk="1" latinLnBrk="0" hangingPunct="1">
                        <a:lnSpc>
                          <a:spcPct val="115000"/>
                        </a:lnSpc>
                        <a:spcBef>
                          <a:spcPts val="0"/>
                        </a:spcBef>
                        <a:spcAft>
                          <a:spcPts val="0"/>
                        </a:spcAft>
                      </a:pPr>
                      <a:r>
                        <a:rPr lang="ar-SA"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بنغازي</a:t>
                      </a:r>
                      <a:endParaRPr lang="en-US"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marR="0" algn="ctr" defTabSz="457200" rtl="1" eaLnBrk="1" latinLnBrk="0" hangingPunct="1">
                        <a:lnSpc>
                          <a:spcPct val="115000"/>
                        </a:lnSpc>
                        <a:spcBef>
                          <a:spcPts val="0"/>
                        </a:spcBef>
                        <a:spcAft>
                          <a:spcPts val="0"/>
                        </a:spcAft>
                      </a:pPr>
                      <a:r>
                        <a:rPr lang="ar-SA"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a:t>
                      </a:r>
                      <a:endParaRPr lang="en-US"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marR="0" algn="ctr" defTabSz="457200" rtl="1" eaLnBrk="1" latinLnBrk="0" hangingPunct="1">
                        <a:lnSpc>
                          <a:spcPct val="115000"/>
                        </a:lnSpc>
                        <a:spcBef>
                          <a:spcPts val="0"/>
                        </a:spcBef>
                        <a:spcAft>
                          <a:spcPts val="0"/>
                        </a:spcAft>
                      </a:pPr>
                      <a:r>
                        <a:rPr lang="ar-SA"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المهرجان الوطني للمسرح</a:t>
                      </a:r>
                      <a:endParaRPr lang="en-US"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marR="0" algn="ctr" rtl="1">
                        <a:lnSpc>
                          <a:spcPct val="115000"/>
                        </a:lnSpc>
                        <a:spcBef>
                          <a:spcPts val="0"/>
                        </a:spcBef>
                        <a:spcAft>
                          <a:spcPts val="0"/>
                        </a:spcAft>
                      </a:pPr>
                      <a:r>
                        <a:rPr lang="ar-LY" sz="1600" dirty="0" smtClean="0">
                          <a:solidFill>
                            <a:schemeClr val="accent1"/>
                          </a:solidFill>
                        </a:rPr>
                        <a:t>60</a:t>
                      </a:r>
                      <a:endParaRPr lang="en-US" sz="1600" dirty="0">
                        <a:solidFill>
                          <a:schemeClr val="accent1"/>
                        </a:solidFil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r>
              <a:tr h="368738">
                <a:tc>
                  <a:txBody>
                    <a:bodyPr/>
                    <a:lstStyle/>
                    <a:p>
                      <a:pPr marL="0" marR="0" algn="ctr" defTabSz="457200" rtl="1" eaLnBrk="1" latinLnBrk="0" hangingPunct="1">
                        <a:lnSpc>
                          <a:spcPct val="115000"/>
                        </a:lnSpc>
                        <a:spcBef>
                          <a:spcPts val="0"/>
                        </a:spcBef>
                        <a:spcAft>
                          <a:spcPts val="0"/>
                        </a:spcAft>
                      </a:pPr>
                      <a:r>
                        <a:rPr lang="ar-SA"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بنغازي</a:t>
                      </a:r>
                      <a:endParaRPr lang="en-US"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defTabSz="457200" rtl="1" eaLnBrk="1" latinLnBrk="0" hangingPunct="1">
                        <a:lnSpc>
                          <a:spcPct val="115000"/>
                        </a:lnSpc>
                        <a:spcBef>
                          <a:spcPts val="0"/>
                        </a:spcBef>
                        <a:spcAft>
                          <a:spcPts val="0"/>
                        </a:spcAft>
                      </a:pPr>
                      <a:r>
                        <a:rPr lang="ar-SA"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a:t>
                      </a:r>
                      <a:endParaRPr lang="en-US"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defTabSz="457200" rtl="1" eaLnBrk="1" latinLnBrk="0" hangingPunct="1">
                        <a:lnSpc>
                          <a:spcPct val="115000"/>
                        </a:lnSpc>
                        <a:spcBef>
                          <a:spcPts val="0"/>
                        </a:spcBef>
                        <a:spcAft>
                          <a:spcPts val="0"/>
                        </a:spcAft>
                      </a:pPr>
                      <a:r>
                        <a:rPr lang="ar-SA"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أيام بنغازي المسرحية</a:t>
                      </a:r>
                      <a:endParaRPr lang="en-US"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rtl="1">
                        <a:lnSpc>
                          <a:spcPct val="115000"/>
                        </a:lnSpc>
                        <a:spcBef>
                          <a:spcPts val="0"/>
                        </a:spcBef>
                        <a:spcAft>
                          <a:spcPts val="0"/>
                        </a:spcAft>
                      </a:pPr>
                      <a:r>
                        <a:rPr lang="ar-LY"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61</a:t>
                      </a:r>
                      <a:endParaRPr lang="en-US" sz="2000" b="1" kern="1200" dirty="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68738">
                <a:tc>
                  <a:txBody>
                    <a:bodyPr/>
                    <a:lstStyle/>
                    <a:p>
                      <a:pPr marL="0" marR="0" algn="ctr" defTabSz="457200" rtl="1" eaLnBrk="1" latinLnBrk="0" hangingPunct="1">
                        <a:lnSpc>
                          <a:spcPct val="115000"/>
                        </a:lnSpc>
                        <a:spcBef>
                          <a:spcPts val="0"/>
                        </a:spcBef>
                        <a:spcAft>
                          <a:spcPts val="0"/>
                        </a:spcAft>
                      </a:pPr>
                      <a:r>
                        <a:rPr lang="ar-SA"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طرابلس</a:t>
                      </a:r>
                      <a:endParaRPr lang="en-US"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defTabSz="457200" rtl="1" eaLnBrk="1" latinLnBrk="0" hangingPunct="1">
                        <a:lnSpc>
                          <a:spcPct val="115000"/>
                        </a:lnSpc>
                        <a:spcBef>
                          <a:spcPts val="0"/>
                        </a:spcBef>
                        <a:spcAft>
                          <a:spcPts val="0"/>
                        </a:spcAft>
                      </a:pPr>
                      <a:r>
                        <a:rPr lang="ar-SA"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a:t>
                      </a:r>
                      <a:endParaRPr lang="en-US"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defTabSz="457200" rtl="1" eaLnBrk="1" latinLnBrk="0" hangingPunct="1">
                        <a:lnSpc>
                          <a:spcPct val="115000"/>
                        </a:lnSpc>
                        <a:spcBef>
                          <a:spcPts val="0"/>
                        </a:spcBef>
                        <a:spcAft>
                          <a:spcPts val="0"/>
                        </a:spcAft>
                      </a:pPr>
                      <a:r>
                        <a:rPr lang="ar-SA"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مهرجان المسرح التجريبي</a:t>
                      </a:r>
                      <a:endParaRPr lang="en-US"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rtl="1">
                        <a:lnSpc>
                          <a:spcPct val="115000"/>
                        </a:lnSpc>
                        <a:spcBef>
                          <a:spcPts val="0"/>
                        </a:spcBef>
                        <a:spcAft>
                          <a:spcPts val="0"/>
                        </a:spcAft>
                      </a:pPr>
                      <a:r>
                        <a:rPr lang="ar-LY"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62</a:t>
                      </a:r>
                      <a:endParaRPr lang="en-US" sz="2000" b="1" kern="1200" dirty="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68738">
                <a:tc>
                  <a:txBody>
                    <a:bodyPr/>
                    <a:lstStyle/>
                    <a:p>
                      <a:pPr marL="0" marR="0" algn="ctr" defTabSz="457200" rtl="1" eaLnBrk="1" latinLnBrk="0" hangingPunct="1">
                        <a:lnSpc>
                          <a:spcPct val="115000"/>
                        </a:lnSpc>
                        <a:spcBef>
                          <a:spcPts val="0"/>
                        </a:spcBef>
                        <a:spcAft>
                          <a:spcPts val="0"/>
                        </a:spcAft>
                      </a:pPr>
                      <a:r>
                        <a:rPr lang="ar-SA"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درنة</a:t>
                      </a:r>
                      <a:endParaRPr lang="en-US"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defTabSz="457200" rtl="1" eaLnBrk="1" latinLnBrk="0" hangingPunct="1">
                        <a:lnSpc>
                          <a:spcPct val="115000"/>
                        </a:lnSpc>
                        <a:spcBef>
                          <a:spcPts val="0"/>
                        </a:spcBef>
                        <a:spcAft>
                          <a:spcPts val="0"/>
                        </a:spcAft>
                      </a:pPr>
                      <a:r>
                        <a:rPr lang="ar-SA"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a:t>
                      </a:r>
                      <a:endParaRPr lang="en-US"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defTabSz="457200" rtl="1" eaLnBrk="1" latinLnBrk="0" hangingPunct="1">
                        <a:lnSpc>
                          <a:spcPct val="115000"/>
                        </a:lnSpc>
                        <a:spcBef>
                          <a:spcPts val="0"/>
                        </a:spcBef>
                        <a:spcAft>
                          <a:spcPts val="0"/>
                        </a:spcAft>
                      </a:pPr>
                      <a:r>
                        <a:rPr lang="ar-SA"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مهرجان أيام درنة الزهرة</a:t>
                      </a:r>
                      <a:endParaRPr lang="en-US"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rtl="1">
                        <a:lnSpc>
                          <a:spcPct val="115000"/>
                        </a:lnSpc>
                        <a:spcBef>
                          <a:spcPts val="0"/>
                        </a:spcBef>
                        <a:spcAft>
                          <a:spcPts val="0"/>
                        </a:spcAft>
                      </a:pPr>
                      <a:r>
                        <a:rPr lang="ar-LY"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63</a:t>
                      </a:r>
                      <a:endParaRPr lang="en-US" sz="2000" b="1" kern="1200" dirty="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68738">
                <a:tc>
                  <a:txBody>
                    <a:bodyPr/>
                    <a:lstStyle/>
                    <a:p>
                      <a:pPr marL="0" marR="0" algn="ctr" defTabSz="457200" rtl="1" eaLnBrk="1" latinLnBrk="0" hangingPunct="1">
                        <a:lnSpc>
                          <a:spcPct val="115000"/>
                        </a:lnSpc>
                        <a:spcBef>
                          <a:spcPts val="0"/>
                        </a:spcBef>
                        <a:spcAft>
                          <a:spcPts val="0"/>
                        </a:spcAft>
                      </a:pPr>
                      <a:r>
                        <a:rPr lang="ar-SA"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طرابلس</a:t>
                      </a:r>
                      <a:endParaRPr lang="en-US"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defTabSz="457200" rtl="1" eaLnBrk="1" latinLnBrk="0" hangingPunct="1">
                        <a:lnSpc>
                          <a:spcPct val="115000"/>
                        </a:lnSpc>
                        <a:spcBef>
                          <a:spcPts val="0"/>
                        </a:spcBef>
                        <a:spcAft>
                          <a:spcPts val="0"/>
                        </a:spcAft>
                      </a:pPr>
                      <a:r>
                        <a:rPr lang="ar-SA"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a:t>
                      </a:r>
                      <a:endParaRPr lang="en-US"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defTabSz="457200" rtl="1" eaLnBrk="1" latinLnBrk="0" hangingPunct="1">
                        <a:lnSpc>
                          <a:spcPct val="115000"/>
                        </a:lnSpc>
                        <a:spcBef>
                          <a:spcPts val="0"/>
                        </a:spcBef>
                        <a:spcAft>
                          <a:spcPts val="0"/>
                        </a:spcAft>
                      </a:pPr>
                      <a:r>
                        <a:rPr lang="ar-SA"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المهرجان الدولي للمسرح</a:t>
                      </a:r>
                      <a:endParaRPr lang="en-US"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rtl="1">
                        <a:lnSpc>
                          <a:spcPct val="115000"/>
                        </a:lnSpc>
                        <a:spcBef>
                          <a:spcPts val="0"/>
                        </a:spcBef>
                        <a:spcAft>
                          <a:spcPts val="0"/>
                        </a:spcAft>
                      </a:pPr>
                      <a:r>
                        <a:rPr lang="ar-LY"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64</a:t>
                      </a:r>
                      <a:endParaRPr lang="en-US" sz="2000" b="1" kern="1200" dirty="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68738">
                <a:tc>
                  <a:txBody>
                    <a:bodyPr/>
                    <a:lstStyle/>
                    <a:p>
                      <a:pPr marL="0" marR="0" algn="ctr" defTabSz="457200" rtl="1" eaLnBrk="1" latinLnBrk="0" hangingPunct="1">
                        <a:lnSpc>
                          <a:spcPct val="115000"/>
                        </a:lnSpc>
                        <a:spcBef>
                          <a:spcPts val="0"/>
                        </a:spcBef>
                        <a:spcAft>
                          <a:spcPts val="0"/>
                        </a:spcAft>
                      </a:pPr>
                      <a:r>
                        <a:rPr lang="ar-SA"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صبراتة</a:t>
                      </a:r>
                      <a:endParaRPr lang="en-US"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defTabSz="457200" rtl="1" eaLnBrk="1" latinLnBrk="0" hangingPunct="1">
                        <a:lnSpc>
                          <a:spcPct val="115000"/>
                        </a:lnSpc>
                        <a:spcBef>
                          <a:spcPts val="0"/>
                        </a:spcBef>
                        <a:spcAft>
                          <a:spcPts val="0"/>
                        </a:spcAft>
                      </a:pPr>
                      <a:r>
                        <a:rPr lang="ar-SA"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a:t>
                      </a:r>
                      <a:endParaRPr lang="en-US"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defTabSz="457200" rtl="1" eaLnBrk="1" latinLnBrk="0" hangingPunct="1">
                        <a:lnSpc>
                          <a:spcPct val="115000"/>
                        </a:lnSpc>
                        <a:spcBef>
                          <a:spcPts val="0"/>
                        </a:spcBef>
                        <a:spcAft>
                          <a:spcPts val="0"/>
                        </a:spcAft>
                      </a:pPr>
                      <a:r>
                        <a:rPr lang="ar-SA"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مهرجان الأغنية الليبية</a:t>
                      </a:r>
                      <a:endParaRPr lang="en-US"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rtl="1">
                        <a:lnSpc>
                          <a:spcPct val="115000"/>
                        </a:lnSpc>
                        <a:spcBef>
                          <a:spcPts val="0"/>
                        </a:spcBef>
                        <a:spcAft>
                          <a:spcPts val="0"/>
                        </a:spcAft>
                      </a:pPr>
                      <a:r>
                        <a:rPr lang="ar-LY"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65</a:t>
                      </a:r>
                      <a:endParaRPr lang="en-US" sz="2000" b="1" kern="1200" dirty="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442276">
                <a:tc>
                  <a:txBody>
                    <a:bodyPr/>
                    <a:lstStyle/>
                    <a:p>
                      <a:pPr marL="0" marR="0" algn="ctr" defTabSz="457200" rtl="1" eaLnBrk="1" latinLnBrk="0" hangingPunct="1">
                        <a:lnSpc>
                          <a:spcPct val="115000"/>
                        </a:lnSpc>
                        <a:spcBef>
                          <a:spcPts val="0"/>
                        </a:spcBef>
                        <a:spcAft>
                          <a:spcPts val="0"/>
                        </a:spcAft>
                      </a:pPr>
                      <a:r>
                        <a:rPr lang="ar-SA"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طرابلس</a:t>
                      </a:r>
                      <a:endParaRPr lang="en-US"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defTabSz="457200" rtl="1" eaLnBrk="1" latinLnBrk="0" hangingPunct="1">
                        <a:lnSpc>
                          <a:spcPct val="115000"/>
                        </a:lnSpc>
                        <a:spcBef>
                          <a:spcPts val="0"/>
                        </a:spcBef>
                        <a:spcAft>
                          <a:spcPts val="0"/>
                        </a:spcAft>
                      </a:pPr>
                      <a:r>
                        <a:rPr lang="ar-SA"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a:t>
                      </a:r>
                      <a:endParaRPr lang="en-US"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defTabSz="457200" rtl="1" eaLnBrk="1" latinLnBrk="0" hangingPunct="1">
                        <a:lnSpc>
                          <a:spcPct val="115000"/>
                        </a:lnSpc>
                        <a:spcBef>
                          <a:spcPts val="0"/>
                        </a:spcBef>
                        <a:spcAft>
                          <a:spcPts val="0"/>
                        </a:spcAft>
                      </a:pPr>
                      <a:r>
                        <a:rPr lang="ar-SA"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مهرجان الموسيقى العربية</a:t>
                      </a:r>
                      <a:endParaRPr lang="en-US"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rtl="1">
                        <a:lnSpc>
                          <a:spcPct val="115000"/>
                        </a:lnSpc>
                        <a:spcBef>
                          <a:spcPts val="0"/>
                        </a:spcBef>
                        <a:spcAft>
                          <a:spcPts val="0"/>
                        </a:spcAft>
                      </a:pPr>
                      <a:r>
                        <a:rPr lang="ar-LY"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66</a:t>
                      </a:r>
                      <a:endParaRPr lang="en-US" sz="2000" b="1" kern="1200" dirty="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68738">
                <a:tc>
                  <a:txBody>
                    <a:bodyPr/>
                    <a:lstStyle/>
                    <a:p>
                      <a:pPr marL="0" marR="0" algn="ctr" defTabSz="457200" rtl="1" eaLnBrk="1" latinLnBrk="0" hangingPunct="1">
                        <a:lnSpc>
                          <a:spcPct val="115000"/>
                        </a:lnSpc>
                        <a:spcBef>
                          <a:spcPts val="0"/>
                        </a:spcBef>
                        <a:spcAft>
                          <a:spcPts val="0"/>
                        </a:spcAft>
                      </a:pPr>
                      <a:r>
                        <a:rPr lang="ar-SA"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طرابلس</a:t>
                      </a:r>
                      <a:r>
                        <a:rPr lang="ar-LY"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 </a:t>
                      </a:r>
                      <a:r>
                        <a:rPr lang="ar-SA"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a:t>
                      </a:r>
                      <a:r>
                        <a:rPr lang="ar-LY"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 </a:t>
                      </a:r>
                      <a:r>
                        <a:rPr lang="ar-SA"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مصراتة</a:t>
                      </a:r>
                      <a:r>
                        <a:rPr lang="ar-LY"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 </a:t>
                      </a:r>
                      <a:r>
                        <a:rPr lang="ar-SA"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a:t>
                      </a:r>
                      <a:r>
                        <a:rPr lang="ar-LY"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 </a:t>
                      </a:r>
                      <a:r>
                        <a:rPr lang="ar-SA"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بنغازي</a:t>
                      </a:r>
                      <a:endParaRPr lang="en-US"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defTabSz="457200" rtl="1" eaLnBrk="1" latinLnBrk="0" hangingPunct="1">
                        <a:lnSpc>
                          <a:spcPct val="115000"/>
                        </a:lnSpc>
                        <a:spcBef>
                          <a:spcPts val="0"/>
                        </a:spcBef>
                        <a:spcAft>
                          <a:spcPts val="0"/>
                        </a:spcAft>
                      </a:pPr>
                      <a:r>
                        <a:rPr lang="ar-SA"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سبتمبر</a:t>
                      </a:r>
                      <a:endParaRPr lang="en-US"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defTabSz="457200" rtl="1" eaLnBrk="1" latinLnBrk="0" hangingPunct="1">
                        <a:lnSpc>
                          <a:spcPct val="115000"/>
                        </a:lnSpc>
                        <a:spcBef>
                          <a:spcPts val="0"/>
                        </a:spcBef>
                        <a:spcAft>
                          <a:spcPts val="0"/>
                        </a:spcAft>
                      </a:pPr>
                      <a:r>
                        <a:rPr lang="ar-SA"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يوم الشهيد</a:t>
                      </a:r>
                      <a:endParaRPr lang="en-US"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rtl="1">
                        <a:lnSpc>
                          <a:spcPct val="115000"/>
                        </a:lnSpc>
                        <a:spcBef>
                          <a:spcPts val="0"/>
                        </a:spcBef>
                        <a:spcAft>
                          <a:spcPts val="0"/>
                        </a:spcAft>
                      </a:pPr>
                      <a:r>
                        <a:rPr lang="ar-LY" sz="2000" b="1" kern="12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67</a:t>
                      </a:r>
                      <a:endParaRPr lang="en-US" sz="2000" b="1" kern="1200" dirty="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 xmlns:a16="http://schemas.microsoft.com/office/drawing/2014/main" id="{B1078943-A1A0-DF51-37ED-5D2CCA3342AD}"/>
              </a:ext>
            </a:extLst>
          </p:cNvPr>
          <p:cNvSpPr txBox="1"/>
          <p:nvPr/>
        </p:nvSpPr>
        <p:spPr>
          <a:xfrm>
            <a:off x="900953" y="1963271"/>
            <a:ext cx="8646460" cy="3607526"/>
          </a:xfrm>
          <a:prstGeom prst="rect">
            <a:avLst/>
          </a:prstGeom>
          <a:noFill/>
        </p:spPr>
        <p:txBody>
          <a:bodyPr wrap="square">
            <a:spAutoFit/>
          </a:bodyPr>
          <a:lstStyle/>
          <a:p>
            <a:pPr algn="r" rtl="1">
              <a:lnSpc>
                <a:spcPct val="115000"/>
              </a:lnSpc>
              <a:spcBef>
                <a:spcPts val="1200"/>
              </a:spcBef>
              <a:spcAft>
                <a:spcPts val="1200"/>
              </a:spcAft>
            </a:pPr>
            <a:r>
              <a:rPr lang="ar-SA" sz="2800" b="1" dirty="0">
                <a:solidFill>
                  <a:schemeClr val="accent1"/>
                </a:solidFill>
                <a:effectLst/>
                <a:latin typeface="Arial" panose="020B0604020202020204" pitchFamily="34" charset="0"/>
                <a:ea typeface="Calibri" panose="020F0502020204030204" pitchFamily="34" charset="0"/>
                <a:cs typeface="PT Bold Heading" panose="02010400000000000000" pitchFamily="2" charset="-78"/>
              </a:rPr>
              <a:t>الرؤية</a:t>
            </a:r>
            <a:r>
              <a:rPr lang="ar-SA" sz="3600" b="1" dirty="0">
                <a:solidFill>
                  <a:schemeClr val="accent1"/>
                </a:solidFill>
                <a:effectLst/>
                <a:latin typeface="Arial" panose="020B0604020202020204" pitchFamily="34" charset="0"/>
                <a:ea typeface="Calibri" panose="020F0502020204030204" pitchFamily="34" charset="0"/>
                <a:cs typeface="PT Bold Heading" panose="02010400000000000000" pitchFamily="2" charset="-78"/>
              </a:rPr>
              <a:t>:</a:t>
            </a:r>
            <a:endParaRPr lang="en-GB" b="1" dirty="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p>
            <a:pPr algn="ctr" rtl="1">
              <a:lnSpc>
                <a:spcPct val="115000"/>
              </a:lnSpc>
              <a:spcBef>
                <a:spcPts val="1200"/>
              </a:spcBef>
              <a:spcAft>
                <a:spcPts val="1200"/>
              </a:spcAft>
            </a:pPr>
            <a:r>
              <a:rPr lang="ar-LY" sz="3600" b="1"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a:t>
            </a:r>
            <a:r>
              <a:rPr lang="ar-SA" sz="3600" b="1"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جيل </a:t>
            </a:r>
            <a:r>
              <a:rPr lang="ar-SA" sz="3600" b="1" dirty="0">
                <a:solidFill>
                  <a:schemeClr val="accent1"/>
                </a:solidFill>
                <a:effectLst/>
                <a:latin typeface="Calibri" panose="020F0502020204030204" pitchFamily="34" charset="0"/>
                <a:ea typeface="Calibri" panose="020F0502020204030204" pitchFamily="34" charset="0"/>
                <a:cs typeface="Arial" panose="020B0604020202020204" pitchFamily="34" charset="0"/>
              </a:rPr>
              <a:t>متسامح مبدع </a:t>
            </a:r>
            <a:r>
              <a:rPr lang="ar-SA" sz="3600" b="1"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مثقـف</a:t>
            </a:r>
            <a:r>
              <a:rPr lang="ar-LY" sz="3600" b="1"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a:t>
            </a:r>
            <a:endParaRPr lang="en-GB" sz="2000" b="1" dirty="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p>
            <a:pPr algn="r" rtl="1">
              <a:lnSpc>
                <a:spcPct val="115000"/>
              </a:lnSpc>
              <a:spcBef>
                <a:spcPts val="1200"/>
              </a:spcBef>
              <a:spcAft>
                <a:spcPts val="1200"/>
              </a:spcAft>
            </a:pPr>
            <a:r>
              <a:rPr lang="ar-SA" sz="2800" b="1" dirty="0">
                <a:solidFill>
                  <a:schemeClr val="accent1"/>
                </a:solidFill>
                <a:effectLst/>
                <a:latin typeface="Arial" panose="020B0604020202020204" pitchFamily="34" charset="0"/>
                <a:ea typeface="Calibri" panose="020F0502020204030204" pitchFamily="34" charset="0"/>
                <a:cs typeface="PT Bold Heading" panose="02010400000000000000" pitchFamily="2" charset="-78"/>
              </a:rPr>
              <a:t>الرسالة</a:t>
            </a:r>
            <a:r>
              <a:rPr lang="ar-SA" sz="2000" b="1" dirty="0">
                <a:solidFill>
                  <a:schemeClr val="accent1"/>
                </a:solidFill>
                <a:effectLst/>
                <a:latin typeface="Arial" panose="020B0604020202020204" pitchFamily="34" charset="0"/>
                <a:ea typeface="Calibri" panose="020F0502020204030204" pitchFamily="34" charset="0"/>
                <a:cs typeface="PT Bold Heading" panose="02010400000000000000" pitchFamily="2" charset="-78"/>
              </a:rPr>
              <a:t> </a:t>
            </a:r>
            <a:r>
              <a:rPr lang="ar-SA" sz="2800" b="1" dirty="0">
                <a:solidFill>
                  <a:schemeClr val="accent1"/>
                </a:solidFill>
                <a:effectLst/>
                <a:latin typeface="Arial" panose="020B0604020202020204" pitchFamily="34" charset="0"/>
                <a:ea typeface="Calibri" panose="020F0502020204030204" pitchFamily="34" charset="0"/>
                <a:cs typeface="PT Bold Heading" panose="02010400000000000000" pitchFamily="2" charset="-78"/>
              </a:rPr>
              <a:t>:</a:t>
            </a:r>
            <a:endParaRPr lang="en-GB" sz="1200" b="1" dirty="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p>
            <a:pPr marL="228600" algn="r" rtl="1">
              <a:lnSpc>
                <a:spcPct val="115000"/>
              </a:lnSpc>
              <a:spcBef>
                <a:spcPts val="1200"/>
              </a:spcBef>
              <a:spcAft>
                <a:spcPts val="1200"/>
              </a:spcAft>
            </a:pPr>
            <a:r>
              <a:rPr lang="ar-SA" sz="2400" b="1" dirty="0">
                <a:solidFill>
                  <a:schemeClr val="accent1"/>
                </a:solidFill>
                <a:effectLst/>
                <a:latin typeface="Calibri" panose="020F0502020204030204" pitchFamily="34" charset="0"/>
                <a:ea typeface="Calibri" panose="020F0502020204030204" pitchFamily="34" charset="0"/>
                <a:cs typeface="Arial" panose="020B0604020202020204" pitchFamily="34" charset="0"/>
              </a:rPr>
              <a:t>تنوع ثقافي حضاري مدني بقيم وثوابت تتماشى مع عاداتنا و تقاليدنا وقيمنا الإسلامية الوسطية وتجسيد روح التحاور و العيش المشترك .</a:t>
            </a:r>
            <a:endParaRPr lang="en-GB" sz="1600" b="1" dirty="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 xmlns:p14="http://schemas.microsoft.com/office/powerpoint/2010/main" val="2961289493"/>
      </p:ext>
    </p:extLst>
  </p:cSld>
  <p:clrMapOvr>
    <a:masterClrMapping/>
  </p:clrMapOvr>
  <mc:AlternateContent xmlns:mc="http://schemas.openxmlformats.org/markup-compatibility/2006">
    <mc:Choice xmlns=""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 xmlns:a16="http://schemas.microsoft.com/office/drawing/2014/main" id="{20CAF78E-D4DE-73A3-BD77-9880BAD80581}"/>
              </a:ext>
            </a:extLst>
          </p:cNvPr>
          <p:cNvSpPr txBox="1"/>
          <p:nvPr/>
        </p:nvSpPr>
        <p:spPr>
          <a:xfrm>
            <a:off x="1237127" y="1366697"/>
            <a:ext cx="8541053" cy="4108817"/>
          </a:xfrm>
          <a:prstGeom prst="rect">
            <a:avLst/>
          </a:prstGeom>
          <a:noFill/>
        </p:spPr>
        <p:txBody>
          <a:bodyPr wrap="square">
            <a:spAutoFit/>
          </a:bodyPr>
          <a:lstStyle/>
          <a:p>
            <a:pPr marL="228600" algn="r" rtl="1">
              <a:lnSpc>
                <a:spcPct val="115000"/>
              </a:lnSpc>
              <a:spcBef>
                <a:spcPts val="1200"/>
              </a:spcBef>
              <a:spcAft>
                <a:spcPts val="1200"/>
              </a:spcAft>
            </a:pPr>
            <a:endParaRPr lang="en-GB" sz="1600" b="1" dirty="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p>
            <a:pPr algn="r" rtl="1">
              <a:lnSpc>
                <a:spcPct val="115000"/>
              </a:lnSpc>
              <a:spcBef>
                <a:spcPts val="1200"/>
              </a:spcBef>
              <a:spcAft>
                <a:spcPts val="1200"/>
              </a:spcAft>
            </a:pPr>
            <a:r>
              <a:rPr lang="ar-SA" sz="2800" b="1" dirty="0">
                <a:solidFill>
                  <a:schemeClr val="accent1"/>
                </a:solidFill>
                <a:effectLst/>
                <a:latin typeface="Arial" panose="020B0604020202020204" pitchFamily="34" charset="0"/>
                <a:ea typeface="Calibri" panose="020F0502020204030204" pitchFamily="34" charset="0"/>
                <a:cs typeface="PT Bold Heading" panose="02010400000000000000" pitchFamily="2" charset="-78"/>
              </a:rPr>
              <a:t>القيم الوطنية لوزارة الثقافة :- </a:t>
            </a:r>
            <a:endParaRPr lang="en-GB" sz="1600" b="1" dirty="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p>
            <a:pPr marL="342900" lvl="0" indent="-342900" algn="r" rtl="1">
              <a:lnSpc>
                <a:spcPct val="115000"/>
              </a:lnSpc>
              <a:spcBef>
                <a:spcPts val="1200"/>
              </a:spcBef>
              <a:spcAft>
                <a:spcPts val="1200"/>
              </a:spcAft>
              <a:buSzPct val="200000"/>
              <a:buBlip>
                <a:blip r:embed="rId2"/>
              </a:buBlip>
            </a:pPr>
            <a:r>
              <a:rPr lang="ar-SA" sz="2400" b="1" dirty="0">
                <a:solidFill>
                  <a:schemeClr val="accent1"/>
                </a:solidFill>
                <a:effectLst/>
                <a:latin typeface="Calibri" panose="020F0502020204030204" pitchFamily="34" charset="0"/>
                <a:ea typeface="Calibri" panose="020F0502020204030204" pitchFamily="34" charset="0"/>
                <a:cs typeface="Arial" panose="020B0604020202020204" pitchFamily="34" charset="0"/>
              </a:rPr>
              <a:t>العمل الجماعي والمشاركة وعدم الإقصاء .</a:t>
            </a:r>
            <a:endParaRPr lang="en-GB" sz="1600" b="1" dirty="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p>
            <a:pPr marL="342900" lvl="0" indent="-342900" algn="r" rtl="1">
              <a:lnSpc>
                <a:spcPct val="115000"/>
              </a:lnSpc>
              <a:spcBef>
                <a:spcPts val="1200"/>
              </a:spcBef>
              <a:spcAft>
                <a:spcPts val="1200"/>
              </a:spcAft>
              <a:buSzPct val="200000"/>
              <a:buBlip>
                <a:blip r:embed="rId2"/>
              </a:buBlip>
            </a:pPr>
            <a:r>
              <a:rPr lang="ar-SA" sz="2400" b="1" dirty="0">
                <a:solidFill>
                  <a:schemeClr val="accent1"/>
                </a:solidFill>
                <a:effectLst/>
                <a:latin typeface="Calibri" panose="020F0502020204030204" pitchFamily="34" charset="0"/>
                <a:ea typeface="Calibri" panose="020F0502020204030204" pitchFamily="34" charset="0"/>
                <a:cs typeface="Arial" panose="020B0604020202020204" pitchFamily="34" charset="0"/>
              </a:rPr>
              <a:t>احترام التنوع الثقافي و المحافظة على الهوية الوطنية .</a:t>
            </a:r>
            <a:endParaRPr lang="en-GB" sz="1600" b="1" dirty="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p>
            <a:pPr marL="342900" lvl="0" indent="-342900" algn="r" rtl="1">
              <a:lnSpc>
                <a:spcPct val="115000"/>
              </a:lnSpc>
              <a:spcBef>
                <a:spcPts val="1200"/>
              </a:spcBef>
              <a:spcAft>
                <a:spcPts val="1200"/>
              </a:spcAft>
              <a:buSzPct val="200000"/>
              <a:buBlip>
                <a:blip r:embed="rId2"/>
              </a:buBlip>
            </a:pPr>
            <a:r>
              <a:rPr lang="ar-SA" sz="2400" b="1" dirty="0">
                <a:solidFill>
                  <a:schemeClr val="accent1"/>
                </a:solidFill>
                <a:effectLst/>
                <a:latin typeface="Calibri" panose="020F0502020204030204" pitchFamily="34" charset="0"/>
                <a:ea typeface="Calibri" panose="020F0502020204030204" pitchFamily="34" charset="0"/>
                <a:cs typeface="Arial" panose="020B0604020202020204" pitchFamily="34" charset="0"/>
              </a:rPr>
              <a:t>نبذ العنف ونشر ثقافة التسامح والأخوة بين كافة مكونات </a:t>
            </a:r>
            <a:r>
              <a:rPr lang="ar-SA" sz="2400" b="1"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الوطن</a:t>
            </a:r>
            <a:r>
              <a:rPr lang="ar-LY" sz="2400" b="1"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 </a:t>
            </a:r>
            <a:r>
              <a:rPr lang="ar-SA" sz="2400" b="1"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a:t>
            </a:r>
            <a:endParaRPr lang="en-GB" sz="1600" b="1" dirty="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Low" rtl="1">
              <a:lnSpc>
                <a:spcPct val="115000"/>
              </a:lnSpc>
              <a:spcBef>
                <a:spcPts val="1200"/>
              </a:spcBef>
              <a:spcAft>
                <a:spcPts val="1200"/>
              </a:spcAft>
              <a:buSzPct val="200000"/>
              <a:buBlip>
                <a:blip r:embed="rId2"/>
              </a:buBlip>
            </a:pPr>
            <a:r>
              <a:rPr lang="ar-SA" sz="2400" b="1" dirty="0">
                <a:solidFill>
                  <a:schemeClr val="accent1"/>
                </a:solidFill>
                <a:effectLst/>
                <a:latin typeface="Calibri" panose="020F0502020204030204" pitchFamily="34" charset="0"/>
                <a:ea typeface="Calibri" panose="020F0502020204030204" pitchFamily="34" charset="0"/>
                <a:cs typeface="Arial" panose="020B0604020202020204" pitchFamily="34" charset="0"/>
              </a:rPr>
              <a:t>دعم الحكومة للوصول للانتخابات ودعم مفهوم المصالحة الوطنية الشاملة .</a:t>
            </a:r>
            <a:endParaRPr lang="en-GB" sz="1600" b="1" dirty="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 xmlns:p14="http://schemas.microsoft.com/office/powerpoint/2010/main" val="674198896"/>
      </p:ext>
    </p:extLst>
  </p:cSld>
  <p:clrMapOvr>
    <a:masterClrMapping/>
  </p:clrMapOvr>
  <mc:AlternateContent xmlns:mc="http://schemas.openxmlformats.org/markup-compatibility/2006">
    <mc:Choice xmlns=""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 xmlns:a16="http://schemas.microsoft.com/office/drawing/2014/main" id="{B71CDE6F-4C2D-E75C-D506-A72F673C4EB8}"/>
              </a:ext>
            </a:extLst>
          </p:cNvPr>
          <p:cNvSpPr txBox="1"/>
          <p:nvPr/>
        </p:nvSpPr>
        <p:spPr>
          <a:xfrm>
            <a:off x="722671" y="766917"/>
            <a:ext cx="9678963" cy="5201424"/>
          </a:xfrm>
          <a:prstGeom prst="rect">
            <a:avLst/>
          </a:prstGeom>
          <a:noFill/>
        </p:spPr>
        <p:txBody>
          <a:bodyPr wrap="square">
            <a:spAutoFit/>
          </a:bodyPr>
          <a:lstStyle/>
          <a:p>
            <a:pPr marL="91440" algn="justLow" rtl="1">
              <a:spcBef>
                <a:spcPts val="600"/>
              </a:spcBef>
              <a:spcAft>
                <a:spcPts val="600"/>
              </a:spcAft>
              <a:tabLst>
                <a:tab pos="633413" algn="l"/>
              </a:tabLst>
            </a:pPr>
            <a:r>
              <a:rPr lang="ar-SA" sz="2800" dirty="0">
                <a:solidFill>
                  <a:schemeClr val="accent1"/>
                </a:solidFill>
                <a:latin typeface="Arial" panose="020B0604020202020204" pitchFamily="34" charset="0"/>
                <a:ea typeface="Calibri" panose="020F0502020204030204" pitchFamily="34" charset="0"/>
                <a:cs typeface="PT Bold Heading" panose="02010400000000000000" pitchFamily="2" charset="-78"/>
              </a:rPr>
              <a:t>الأهداف الإستراتيجية القطاعية :-</a:t>
            </a:r>
            <a:endParaRPr lang="en-GB" sz="2800" dirty="0">
              <a:solidFill>
                <a:schemeClr val="accent1"/>
              </a:solidFill>
              <a:latin typeface="Arial" panose="020B0604020202020204" pitchFamily="34" charset="0"/>
              <a:ea typeface="Calibri" panose="020F0502020204030204" pitchFamily="34" charset="0"/>
              <a:cs typeface="PT Bold Heading" panose="02010400000000000000" pitchFamily="2" charset="-78"/>
            </a:endParaRPr>
          </a:p>
          <a:p>
            <a:pPr marL="574675" lvl="0" indent="-515938" algn="justLow" rtl="1">
              <a:spcBef>
                <a:spcPts val="600"/>
              </a:spcBef>
              <a:spcAft>
                <a:spcPts val="600"/>
              </a:spcAft>
              <a:buSzPct val="200000"/>
              <a:buBlip>
                <a:blip r:embed="rId2"/>
              </a:buBlip>
            </a:pPr>
            <a:r>
              <a:rPr lang="ar-SA" b="1" dirty="0">
                <a:solidFill>
                  <a:schemeClr val="accent1"/>
                </a:solidFill>
                <a:latin typeface="Calibri" panose="020F0502020204030204" pitchFamily="34" charset="0"/>
                <a:ea typeface="Calibri" panose="020F0502020204030204" pitchFamily="34" charset="0"/>
                <a:cs typeface="Arial" panose="020B0604020202020204" pitchFamily="34" charset="0"/>
              </a:rPr>
              <a:t>مواجهة الظواهر السلبية من خلال نشر الوعي وقبول الأخر و الانفتاح على </a:t>
            </a:r>
            <a:r>
              <a:rPr lang="ar-SA" b="1"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الثقافات</a:t>
            </a:r>
            <a:r>
              <a:rPr lang="en-US" b="1"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 </a:t>
            </a:r>
            <a:r>
              <a:rPr lang="ar-SA" b="1"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المتنوعة </a:t>
            </a:r>
            <a:r>
              <a:rPr lang="ar-SA" b="1" dirty="0">
                <a:solidFill>
                  <a:schemeClr val="accent1"/>
                </a:solidFill>
                <a:latin typeface="Calibri" panose="020F0502020204030204" pitchFamily="34" charset="0"/>
                <a:ea typeface="Calibri" panose="020F0502020204030204" pitchFamily="34" charset="0"/>
                <a:cs typeface="Arial" panose="020B0604020202020204" pitchFamily="34" charset="0"/>
              </a:rPr>
              <a:t>و احترامها </a:t>
            </a:r>
            <a:r>
              <a:rPr lang="ar-SA" b="1"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والتفاخر </a:t>
            </a:r>
            <a:r>
              <a:rPr lang="ar-SA" b="1" dirty="0" err="1" smtClean="0">
                <a:solidFill>
                  <a:schemeClr val="accent1"/>
                </a:solidFill>
                <a:latin typeface="Calibri" panose="020F0502020204030204" pitchFamily="34" charset="0"/>
                <a:ea typeface="Calibri" panose="020F0502020204030204" pitchFamily="34" charset="0"/>
                <a:cs typeface="Arial" panose="020B0604020202020204" pitchFamily="34" charset="0"/>
              </a:rPr>
              <a:t>بها</a:t>
            </a:r>
            <a:r>
              <a:rPr lang="ar-SA" b="1"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 </a:t>
            </a:r>
            <a:r>
              <a:rPr lang="ar-LY" b="1"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     </a:t>
            </a:r>
            <a:r>
              <a:rPr lang="ar-SA" b="1"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وبتاريخها </a:t>
            </a:r>
            <a:r>
              <a:rPr lang="ar-SA" b="1" dirty="0">
                <a:solidFill>
                  <a:schemeClr val="accent1"/>
                </a:solidFill>
                <a:latin typeface="Calibri" panose="020F0502020204030204" pitchFamily="34" charset="0"/>
                <a:ea typeface="Calibri" panose="020F0502020204030204" pitchFamily="34" charset="0"/>
                <a:cs typeface="Arial" panose="020B0604020202020204" pitchFamily="34" charset="0"/>
              </a:rPr>
              <a:t>الوطني المشرف .</a:t>
            </a:r>
            <a:endParaRPr lang="en-GB" b="1" dirty="0">
              <a:solidFill>
                <a:schemeClr val="accent1"/>
              </a:solidFill>
              <a:latin typeface="Calibri" panose="020F0502020204030204" pitchFamily="34" charset="0"/>
              <a:ea typeface="Calibri" panose="020F0502020204030204" pitchFamily="34" charset="0"/>
              <a:cs typeface="Arial" panose="020B0604020202020204" pitchFamily="34" charset="0"/>
            </a:endParaRPr>
          </a:p>
          <a:p>
            <a:pPr marL="91440" lvl="0" indent="-342900" algn="justLow" rtl="1">
              <a:spcBef>
                <a:spcPts val="600"/>
              </a:spcBef>
              <a:spcAft>
                <a:spcPts val="600"/>
              </a:spcAft>
              <a:buSzPct val="200000"/>
              <a:buBlip>
                <a:blip r:embed="rId2"/>
              </a:buBlip>
            </a:pPr>
            <a:r>
              <a:rPr lang="ar-SA" b="1" dirty="0">
                <a:solidFill>
                  <a:schemeClr val="accent1"/>
                </a:solidFill>
                <a:latin typeface="Calibri" panose="020F0502020204030204" pitchFamily="34" charset="0"/>
                <a:ea typeface="Calibri" panose="020F0502020204030204" pitchFamily="34" charset="0"/>
                <a:cs typeface="Arial" panose="020B0604020202020204" pitchFamily="34" charset="0"/>
              </a:rPr>
              <a:t>تعزيز دور الهوية الوطنية وجعلها أساس لحل كافة العراقيل و العمل على </a:t>
            </a:r>
            <a:r>
              <a:rPr lang="ar-LY" b="1"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إ</a:t>
            </a:r>
            <a:r>
              <a:rPr lang="ar-SA" b="1"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ستحدا</a:t>
            </a:r>
            <a:r>
              <a:rPr lang="ar-LY" b="1"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ث </a:t>
            </a:r>
            <a:r>
              <a:rPr lang="ar-SA" b="1" dirty="0">
                <a:solidFill>
                  <a:schemeClr val="accent1"/>
                </a:solidFill>
                <a:latin typeface="Calibri" panose="020F0502020204030204" pitchFamily="34" charset="0"/>
                <a:ea typeface="Calibri" panose="020F0502020204030204" pitchFamily="34" charset="0"/>
                <a:cs typeface="Arial" panose="020B0604020202020204" pitchFamily="34" charset="0"/>
              </a:rPr>
              <a:t>مشاريع ثقافية و إبداعية تساهم </a:t>
            </a:r>
            <a:r>
              <a:rPr lang="ar-LY" b="1"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                       </a:t>
            </a:r>
            <a:r>
              <a:rPr lang="ar-SA" b="1"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في </a:t>
            </a:r>
            <a:r>
              <a:rPr lang="ar-SA" b="1" dirty="0">
                <a:solidFill>
                  <a:schemeClr val="accent1"/>
                </a:solidFill>
                <a:latin typeface="Calibri" panose="020F0502020204030204" pitchFamily="34" charset="0"/>
                <a:ea typeface="Calibri" panose="020F0502020204030204" pitchFamily="34" charset="0"/>
                <a:cs typeface="Arial" panose="020B0604020202020204" pitchFamily="34" charset="0"/>
              </a:rPr>
              <a:t>نشر مفهوم التنمية الثقافية وان الشعب لا يرتقي إلا </a:t>
            </a:r>
            <a:r>
              <a:rPr lang="ar-SA" b="1"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من</a:t>
            </a:r>
            <a:r>
              <a:rPr lang="en-US" b="1"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 </a:t>
            </a:r>
            <a:r>
              <a:rPr lang="ar-SA" b="1"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خلال </a:t>
            </a:r>
            <a:r>
              <a:rPr lang="ar-SA" b="1" dirty="0">
                <a:solidFill>
                  <a:schemeClr val="accent1"/>
                </a:solidFill>
                <a:latin typeface="Calibri" panose="020F0502020204030204" pitchFamily="34" charset="0"/>
                <a:ea typeface="Calibri" panose="020F0502020204030204" pitchFamily="34" charset="0"/>
                <a:cs typeface="Arial" panose="020B0604020202020204" pitchFamily="34" charset="0"/>
              </a:rPr>
              <a:t>ثقافته وماضيه العريق.</a:t>
            </a:r>
            <a:endParaRPr lang="en-GB" b="1" dirty="0">
              <a:solidFill>
                <a:schemeClr val="accent1"/>
              </a:solidFill>
              <a:latin typeface="Calibri" panose="020F0502020204030204" pitchFamily="34" charset="0"/>
              <a:ea typeface="Calibri" panose="020F0502020204030204" pitchFamily="34" charset="0"/>
              <a:cs typeface="Arial" panose="020B0604020202020204" pitchFamily="34" charset="0"/>
            </a:endParaRPr>
          </a:p>
          <a:p>
            <a:pPr marL="91440" lvl="0" indent="-342900" algn="just" rtl="1">
              <a:spcBef>
                <a:spcPts val="600"/>
              </a:spcBef>
              <a:spcAft>
                <a:spcPts val="600"/>
              </a:spcAft>
              <a:buSzPct val="200000"/>
              <a:buBlip>
                <a:blip r:embed="rId2"/>
              </a:buBlip>
            </a:pPr>
            <a:r>
              <a:rPr lang="ar-SA" b="1"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دعم </a:t>
            </a:r>
            <a:r>
              <a:rPr lang="ar-SA" b="1" dirty="0">
                <a:solidFill>
                  <a:schemeClr val="accent1"/>
                </a:solidFill>
                <a:latin typeface="Calibri" panose="020F0502020204030204" pitchFamily="34" charset="0"/>
                <a:ea typeface="Calibri" panose="020F0502020204030204" pitchFamily="34" charset="0"/>
                <a:cs typeface="Arial" panose="020B0604020202020204" pitchFamily="34" charset="0"/>
              </a:rPr>
              <a:t>الشباب من خلال استحداث مشاريع إبداعية ثقافية تساهم في نشر الثقافة </a:t>
            </a:r>
            <a:r>
              <a:rPr lang="ar-SA" b="1"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والعلم</a:t>
            </a:r>
            <a:r>
              <a:rPr lang="en-US" b="1"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 </a:t>
            </a:r>
            <a:r>
              <a:rPr lang="ar-SA" b="1"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ومواجهة</a:t>
            </a:r>
            <a:r>
              <a:rPr lang="ar-LY" b="1"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 </a:t>
            </a:r>
            <a:r>
              <a:rPr lang="ar-SA" b="1"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التطرف </a:t>
            </a:r>
            <a:r>
              <a:rPr lang="ar-SA" b="1" dirty="0">
                <a:solidFill>
                  <a:schemeClr val="accent1"/>
                </a:solidFill>
                <a:latin typeface="Calibri" panose="020F0502020204030204" pitchFamily="34" charset="0"/>
                <a:ea typeface="Calibri" panose="020F0502020204030204" pitchFamily="34" charset="0"/>
                <a:cs typeface="Arial" panose="020B0604020202020204" pitchFamily="34" charset="0"/>
              </a:rPr>
              <a:t>الفكري </a:t>
            </a:r>
            <a:r>
              <a:rPr lang="ar-LY" b="1"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
            </a:r>
            <a:br>
              <a:rPr lang="ar-LY" b="1" dirty="0" smtClean="0">
                <a:solidFill>
                  <a:schemeClr val="accent1"/>
                </a:solidFill>
                <a:latin typeface="Calibri" panose="020F0502020204030204" pitchFamily="34" charset="0"/>
                <a:ea typeface="Calibri" panose="020F0502020204030204" pitchFamily="34" charset="0"/>
                <a:cs typeface="Arial" panose="020B0604020202020204" pitchFamily="34" charset="0"/>
              </a:rPr>
            </a:br>
            <a:r>
              <a:rPr lang="ar-LY" b="1"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          </a:t>
            </a:r>
            <a:r>
              <a:rPr lang="ar-SA" b="1"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والغزو الثقافي</a:t>
            </a:r>
            <a:r>
              <a:rPr lang="ar-SA" b="1" dirty="0">
                <a:solidFill>
                  <a:schemeClr val="accent1"/>
                </a:solidFill>
                <a:latin typeface="Calibri" panose="020F0502020204030204" pitchFamily="34" charset="0"/>
                <a:ea typeface="Calibri" panose="020F0502020204030204" pitchFamily="34" charset="0"/>
                <a:cs typeface="Arial" panose="020B0604020202020204" pitchFamily="34" charset="0"/>
              </a:rPr>
              <a:t>.</a:t>
            </a:r>
            <a:endParaRPr lang="en-GB" b="1" dirty="0">
              <a:solidFill>
                <a:schemeClr val="accent1"/>
              </a:solidFill>
              <a:latin typeface="Calibri" panose="020F0502020204030204" pitchFamily="34" charset="0"/>
              <a:ea typeface="Calibri" panose="020F0502020204030204" pitchFamily="34" charset="0"/>
              <a:cs typeface="Arial" panose="020B0604020202020204" pitchFamily="34" charset="0"/>
            </a:endParaRPr>
          </a:p>
          <a:p>
            <a:pPr marL="91440" lvl="0" indent="-342900" algn="justLow" rtl="1">
              <a:spcBef>
                <a:spcPts val="600"/>
              </a:spcBef>
              <a:spcAft>
                <a:spcPts val="600"/>
              </a:spcAft>
              <a:buSzPct val="200000"/>
              <a:buBlip>
                <a:blip r:embed="rId2"/>
              </a:buBlip>
            </a:pPr>
            <a:r>
              <a:rPr lang="ar-SA" b="1"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الوصول إلى كافة المدن لتقديم برنامج ثقافي شامل يعزز الهوية الليبية </a:t>
            </a:r>
            <a:r>
              <a:rPr lang="ar-SA" b="1" dirty="0" err="1" smtClean="0">
                <a:solidFill>
                  <a:schemeClr val="accent1"/>
                </a:solidFill>
                <a:latin typeface="Calibri" panose="020F0502020204030204" pitchFamily="34" charset="0"/>
                <a:ea typeface="Calibri" panose="020F0502020204030204" pitchFamily="34" charset="0"/>
                <a:cs typeface="Arial" panose="020B0604020202020204" pitchFamily="34" charset="0"/>
              </a:rPr>
              <a:t>و</a:t>
            </a:r>
            <a:r>
              <a:rPr lang="ar-SA" b="1"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 يحمي الموروث الثقافي الليبي لتحقيق التنمية الشاملة </a:t>
            </a:r>
            <a:r>
              <a:rPr lang="ar-SA" b="1" dirty="0" err="1" smtClean="0">
                <a:solidFill>
                  <a:schemeClr val="accent1"/>
                </a:solidFill>
                <a:latin typeface="Calibri" panose="020F0502020204030204" pitchFamily="34" charset="0"/>
                <a:ea typeface="Calibri" panose="020F0502020204030204" pitchFamily="34" charset="0"/>
                <a:cs typeface="Arial" panose="020B0604020202020204" pitchFamily="34" charset="0"/>
              </a:rPr>
              <a:t>و</a:t>
            </a:r>
            <a:r>
              <a:rPr lang="ar-SA" b="1"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 المستدامة لتطوير القطاع الثقافي في كافة المدن والقرى .</a:t>
            </a:r>
            <a:endParaRPr lang="en-GB" b="1" dirty="0" smtClean="0">
              <a:solidFill>
                <a:schemeClr val="accent1"/>
              </a:solidFill>
              <a:latin typeface="Calibri" panose="020F0502020204030204" pitchFamily="34" charset="0"/>
              <a:ea typeface="Calibri" panose="020F0502020204030204" pitchFamily="34" charset="0"/>
              <a:cs typeface="Arial" panose="020B0604020202020204" pitchFamily="34" charset="0"/>
            </a:endParaRPr>
          </a:p>
          <a:p>
            <a:pPr marL="91440" lvl="0" indent="-342900" algn="justLow" rtl="1">
              <a:spcBef>
                <a:spcPts val="600"/>
              </a:spcBef>
              <a:spcAft>
                <a:spcPts val="600"/>
              </a:spcAft>
              <a:buSzPct val="200000"/>
              <a:buBlip>
                <a:blip r:embed="rId2"/>
              </a:buBlip>
            </a:pPr>
            <a:r>
              <a:rPr lang="ar-SA" b="1"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إعادة </a:t>
            </a:r>
            <a:r>
              <a:rPr lang="ar-SA" b="1" dirty="0">
                <a:solidFill>
                  <a:schemeClr val="accent1"/>
                </a:solidFill>
                <a:latin typeface="Calibri" panose="020F0502020204030204" pitchFamily="34" charset="0"/>
                <a:ea typeface="Calibri" panose="020F0502020204030204" pitchFamily="34" charset="0"/>
                <a:cs typeface="Arial" panose="020B0604020202020204" pitchFamily="34" charset="0"/>
              </a:rPr>
              <a:t>بناء البنية التحتية الثقافية التي دمرت جراء الاعصار الذي ضرب بلادنا في </a:t>
            </a:r>
            <a:r>
              <a:rPr lang="ar-SA" b="1"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الآونة </a:t>
            </a:r>
            <a:r>
              <a:rPr lang="ar-SA" b="1" dirty="0">
                <a:solidFill>
                  <a:schemeClr val="accent1"/>
                </a:solidFill>
                <a:latin typeface="Calibri" panose="020F0502020204030204" pitchFamily="34" charset="0"/>
                <a:ea typeface="Calibri" panose="020F0502020204030204" pitchFamily="34" charset="0"/>
                <a:cs typeface="Arial" panose="020B0604020202020204" pitchFamily="34" charset="0"/>
              </a:rPr>
              <a:t>الاخيرة بمدن الشرق الليبي </a:t>
            </a:r>
            <a:r>
              <a:rPr lang="ar-SA" b="1"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المتضررة والذي </a:t>
            </a:r>
            <a:r>
              <a:rPr lang="ar-SA" b="1" dirty="0">
                <a:solidFill>
                  <a:schemeClr val="accent1"/>
                </a:solidFill>
                <a:latin typeface="Calibri" panose="020F0502020204030204" pitchFamily="34" charset="0"/>
                <a:ea typeface="Calibri" panose="020F0502020204030204" pitchFamily="34" charset="0"/>
                <a:cs typeface="Arial" panose="020B0604020202020204" pitchFamily="34" charset="0"/>
              </a:rPr>
              <a:t>تسبب في خسائر بشرية ومادية ونترحم </a:t>
            </a:r>
            <a:r>
              <a:rPr lang="ar-SA" b="1"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على</a:t>
            </a:r>
            <a:r>
              <a:rPr lang="en-US" b="1"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 </a:t>
            </a:r>
            <a:r>
              <a:rPr lang="ar-SA" b="1"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شهداء </a:t>
            </a:r>
            <a:r>
              <a:rPr lang="ar-SA" b="1" dirty="0">
                <a:solidFill>
                  <a:schemeClr val="accent1"/>
                </a:solidFill>
                <a:latin typeface="Calibri" panose="020F0502020204030204" pitchFamily="34" charset="0"/>
                <a:ea typeface="Calibri" panose="020F0502020204030204" pitchFamily="34" charset="0"/>
                <a:cs typeface="Arial" panose="020B0604020202020204" pitchFamily="34" charset="0"/>
              </a:rPr>
              <a:t>ليبيا في </a:t>
            </a:r>
            <a:r>
              <a:rPr lang="ar-SA" b="1"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هذا </a:t>
            </a:r>
            <a:r>
              <a:rPr lang="ar-SA" b="1" dirty="0">
                <a:solidFill>
                  <a:schemeClr val="accent1"/>
                </a:solidFill>
                <a:latin typeface="Calibri" panose="020F0502020204030204" pitchFamily="34" charset="0"/>
                <a:ea typeface="Calibri" panose="020F0502020204030204" pitchFamily="34" charset="0"/>
                <a:cs typeface="Arial" panose="020B0604020202020204" pitchFamily="34" charset="0"/>
              </a:rPr>
              <a:t>المصاب </a:t>
            </a:r>
            <a:r>
              <a:rPr lang="ar-SA" b="1"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الجلل</a:t>
            </a:r>
            <a:r>
              <a:rPr lang="en-US" b="1"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 </a:t>
            </a:r>
            <a:r>
              <a:rPr lang="ar-LY" b="1"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a:t>
            </a:r>
          </a:p>
          <a:p>
            <a:pPr marL="91440" lvl="0" indent="-342900" algn="justLow" rtl="1">
              <a:spcBef>
                <a:spcPts val="600"/>
              </a:spcBef>
              <a:spcAft>
                <a:spcPts val="600"/>
              </a:spcAft>
              <a:buSzPct val="200000"/>
              <a:buBlip>
                <a:blip r:embed="rId2"/>
              </a:buBlip>
            </a:pPr>
            <a:r>
              <a:rPr lang="ar-SA" b="1"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 </a:t>
            </a:r>
            <a:r>
              <a:rPr lang="ar-SA" altLang="ar-LY" b="1"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استحداث منظومة الاتصال (( الإدارة الرقمية )) وذلك لتبادل المراسلات الإدارية بين كافة الإدارات والمكاتب بديوان</a:t>
            </a:r>
            <a:r>
              <a:rPr lang="en-US" altLang="ar-LY" b="1"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     </a:t>
            </a:r>
            <a:r>
              <a:rPr lang="ar-LY" altLang="ar-LY" b="1"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    </a:t>
            </a:r>
            <a:r>
              <a:rPr lang="en-US" altLang="ar-LY" b="1"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  </a:t>
            </a:r>
            <a:r>
              <a:rPr lang="ar-SA" altLang="ar-LY" b="1"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الوزارة </a:t>
            </a:r>
            <a:r>
              <a:rPr lang="ar-LY" altLang="ar-LY" b="1"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و</a:t>
            </a:r>
            <a:r>
              <a:rPr lang="ar-SA" altLang="ar-LY" b="1"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ذلك لمواكبة العصر . ( </a:t>
            </a:r>
            <a:r>
              <a:rPr lang="ar-LY" altLang="ar-LY" b="1"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م</a:t>
            </a:r>
            <a:r>
              <a:rPr lang="ar-SA" altLang="ar-LY" b="1"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كتب </a:t>
            </a:r>
            <a:r>
              <a:rPr lang="ar-SA" altLang="ar-LY" b="1"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التخطيط الاستراتيجي ) </a:t>
            </a:r>
            <a:endParaRPr lang="ar-LY" altLang="ar-LY" b="1" dirty="0" smtClean="0">
              <a:solidFill>
                <a:schemeClr val="accent1"/>
              </a:solidFill>
              <a:latin typeface="Calibri" panose="020F0502020204030204" pitchFamily="34" charset="0"/>
              <a:ea typeface="Calibri" panose="020F0502020204030204" pitchFamily="34" charset="0"/>
              <a:cs typeface="Arial" panose="020B0604020202020204" pitchFamily="34" charset="0"/>
            </a:endParaRPr>
          </a:p>
          <a:p>
            <a:pPr marL="91440" lvl="0" indent="-342900" algn="justLow" rtl="1">
              <a:spcBef>
                <a:spcPts val="600"/>
              </a:spcBef>
              <a:spcAft>
                <a:spcPts val="600"/>
              </a:spcAft>
              <a:buSzPct val="200000"/>
              <a:buBlip>
                <a:blip r:embed="rId2"/>
              </a:buBlip>
            </a:pPr>
            <a:endParaRPr lang="en-GB" b="1" dirty="0">
              <a:solidFill>
                <a:schemeClr val="accent1"/>
              </a:solidFill>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 xmlns:p14="http://schemas.microsoft.com/office/powerpoint/2010/main" val="1284685042"/>
      </p:ext>
    </p:extLst>
  </p:cSld>
  <p:clrMapOvr>
    <a:masterClrMapping/>
  </p:clrMapOvr>
  <mc:AlternateContent xmlns:mc="http://schemas.openxmlformats.org/markup-compatibility/2006">
    <mc:Choice xmlns=""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a:extLst>
              <a:ext uri="{FF2B5EF4-FFF2-40B4-BE49-F238E27FC236}">
                <a16:creationId xmlns="" xmlns:a16="http://schemas.microsoft.com/office/drawing/2014/main" id="{B71CDE6F-4C2D-E75C-D506-A72F673C4EB8}"/>
              </a:ext>
            </a:extLst>
          </p:cNvPr>
          <p:cNvSpPr txBox="1"/>
          <p:nvPr/>
        </p:nvSpPr>
        <p:spPr>
          <a:xfrm>
            <a:off x="1016796" y="1651819"/>
            <a:ext cx="9458581" cy="3816429"/>
          </a:xfrm>
          <a:prstGeom prst="rect">
            <a:avLst/>
          </a:prstGeom>
          <a:noFill/>
        </p:spPr>
        <p:txBody>
          <a:bodyPr wrap="square">
            <a:spAutoFit/>
          </a:bodyPr>
          <a:lstStyle/>
          <a:p>
            <a:pPr marL="91440" algn="justLow" rtl="1">
              <a:spcBef>
                <a:spcPts val="600"/>
              </a:spcBef>
              <a:spcAft>
                <a:spcPts val="600"/>
              </a:spcAft>
            </a:pPr>
            <a:r>
              <a:rPr lang="ar-SA" sz="2800" dirty="0">
                <a:solidFill>
                  <a:schemeClr val="accent1"/>
                </a:solidFill>
                <a:latin typeface="Arial" panose="020B0604020202020204" pitchFamily="34" charset="0"/>
                <a:ea typeface="Calibri" panose="020F0502020204030204" pitchFamily="34" charset="0"/>
                <a:cs typeface="PT Bold Heading" panose="02010400000000000000" pitchFamily="2" charset="-78"/>
              </a:rPr>
              <a:t>الأهداف الإستراتيجية القطاعية </a:t>
            </a:r>
            <a:r>
              <a:rPr lang="ar-SA" sz="2800" dirty="0" smtClean="0">
                <a:solidFill>
                  <a:schemeClr val="accent1"/>
                </a:solidFill>
                <a:latin typeface="Arial" panose="020B0604020202020204" pitchFamily="34" charset="0"/>
                <a:ea typeface="Calibri" panose="020F0502020204030204" pitchFamily="34" charset="0"/>
                <a:cs typeface="PT Bold Heading" panose="02010400000000000000" pitchFamily="2" charset="-78"/>
              </a:rPr>
              <a:t>:-</a:t>
            </a:r>
            <a:endParaRPr lang="ar-LY" sz="2800" dirty="0" smtClean="0">
              <a:solidFill>
                <a:schemeClr val="accent1"/>
              </a:solidFill>
              <a:latin typeface="Arial" panose="020B0604020202020204" pitchFamily="34" charset="0"/>
              <a:ea typeface="Calibri" panose="020F0502020204030204" pitchFamily="34" charset="0"/>
              <a:cs typeface="PT Bold Heading" panose="02010400000000000000" pitchFamily="2" charset="-78"/>
            </a:endParaRPr>
          </a:p>
          <a:p>
            <a:pPr marL="91440" lvl="0" indent="-342900" algn="justLow" rtl="1">
              <a:spcBef>
                <a:spcPts val="600"/>
              </a:spcBef>
              <a:spcAft>
                <a:spcPts val="600"/>
              </a:spcAft>
              <a:buSzPct val="200000"/>
              <a:buBlip>
                <a:blip r:embed="rId2"/>
              </a:buBlip>
            </a:pPr>
            <a:r>
              <a:rPr lang="ar-LY" altLang="ar-LY" b="1"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استحداث مكتبة الالكترونية خاصة بالثقافة وذالك لدعم المؤلفين والأدباء والمثقفين .(إدارة المراكز والبيوت الثقافية)</a:t>
            </a:r>
          </a:p>
          <a:p>
            <a:pPr marL="946150" indent="-887413" algn="justLow" rtl="1">
              <a:spcBef>
                <a:spcPts val="600"/>
              </a:spcBef>
              <a:spcAft>
                <a:spcPts val="600"/>
              </a:spcAft>
              <a:buSzPct val="200000"/>
              <a:buBlip>
                <a:blip r:embed="rId2"/>
              </a:buBlip>
            </a:pPr>
            <a:r>
              <a:rPr lang="ar-LY" altLang="ar-LY" b="1"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العمل على تطوير المكتبات المتنقلة وإنشاء مكتبات ثقافية داخل الحدائق العامة </a:t>
            </a:r>
            <a:r>
              <a:rPr lang="ar-LY" altLang="ar-LY" b="1"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والمدارس والجامعات وذالك </a:t>
            </a:r>
            <a:r>
              <a:rPr lang="ar-LY" altLang="ar-LY" b="1"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لنشر الثقافة والوعي. (إدارة المراكز والبيوت الثقافية)</a:t>
            </a:r>
          </a:p>
          <a:p>
            <a:pPr marL="91440" lvl="0" indent="-342900" algn="justLow" rtl="1">
              <a:spcBef>
                <a:spcPts val="600"/>
              </a:spcBef>
              <a:spcAft>
                <a:spcPts val="600"/>
              </a:spcAft>
              <a:buSzPct val="200000"/>
              <a:buBlip>
                <a:blip r:embed="rId2"/>
              </a:buBlip>
            </a:pPr>
            <a:r>
              <a:rPr lang="ar-SA" altLang="ar-LY" b="1"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العمل على تفعيل الأرشفة الإلكترونية بكافة الإدارات </a:t>
            </a:r>
            <a:r>
              <a:rPr lang="ar-SA" altLang="ar-LY" b="1" dirty="0" err="1" smtClean="0">
                <a:solidFill>
                  <a:schemeClr val="accent1"/>
                </a:solidFill>
                <a:latin typeface="Calibri" panose="020F0502020204030204" pitchFamily="34" charset="0"/>
                <a:ea typeface="Calibri" panose="020F0502020204030204" pitchFamily="34" charset="0"/>
                <a:cs typeface="Arial" panose="020B0604020202020204" pitchFamily="34" charset="0"/>
              </a:rPr>
              <a:t>و</a:t>
            </a:r>
            <a:r>
              <a:rPr lang="ar-SA" altLang="ar-LY" b="1"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 المكاتب بديوان الوزارة . ( </a:t>
            </a:r>
            <a:r>
              <a:rPr lang="ar-LY" altLang="ar-LY" b="1" dirty="0" err="1" smtClean="0">
                <a:solidFill>
                  <a:schemeClr val="accent1"/>
                </a:solidFill>
                <a:latin typeface="Calibri" panose="020F0502020204030204" pitchFamily="34" charset="0"/>
                <a:ea typeface="Calibri" panose="020F0502020204030204" pitchFamily="34" charset="0"/>
                <a:cs typeface="Arial" panose="020B0604020202020204" pitchFamily="34" charset="0"/>
              </a:rPr>
              <a:t>مكت</a:t>
            </a:r>
            <a:r>
              <a:rPr lang="ar-SA" altLang="ar-LY" b="1"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ب </a:t>
            </a:r>
            <a:r>
              <a:rPr lang="ar-SA" altLang="ar-LY" b="1"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التخطيط الاستراتيجي ) </a:t>
            </a:r>
            <a:endParaRPr lang="ar-LY" altLang="ar-LY" b="1" dirty="0" smtClean="0">
              <a:solidFill>
                <a:schemeClr val="accent1"/>
              </a:solidFill>
              <a:latin typeface="Calibri" panose="020F0502020204030204" pitchFamily="34" charset="0"/>
              <a:ea typeface="Calibri" panose="020F0502020204030204" pitchFamily="34" charset="0"/>
              <a:cs typeface="Arial" panose="020B0604020202020204" pitchFamily="34" charset="0"/>
            </a:endParaRPr>
          </a:p>
          <a:p>
            <a:pPr marL="91440" indent="-342900" algn="justLow" rtl="1">
              <a:spcBef>
                <a:spcPts val="600"/>
              </a:spcBef>
              <a:spcAft>
                <a:spcPts val="600"/>
              </a:spcAft>
              <a:buSzPct val="200000"/>
              <a:buBlip>
                <a:blip r:embed="rId2"/>
              </a:buBlip>
            </a:pPr>
            <a:r>
              <a:rPr lang="ar-SA" altLang="ar-LY" b="1"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العمل على دعم  مشاريع توعوية  خاصة بالمرأة   . ( مكتب تمكين المرأة )</a:t>
            </a:r>
            <a:endParaRPr lang="ar-LY" altLang="ar-LY" b="1" dirty="0" smtClean="0">
              <a:solidFill>
                <a:schemeClr val="accent1"/>
              </a:solidFill>
              <a:latin typeface="Calibri" panose="020F0502020204030204" pitchFamily="34" charset="0"/>
              <a:ea typeface="Calibri" panose="020F0502020204030204" pitchFamily="34" charset="0"/>
              <a:cs typeface="Arial" panose="020B0604020202020204" pitchFamily="34" charset="0"/>
            </a:endParaRPr>
          </a:p>
          <a:p>
            <a:pPr marL="91440" lvl="0" indent="-342900" algn="justLow" rtl="1">
              <a:spcBef>
                <a:spcPts val="600"/>
              </a:spcBef>
              <a:spcAft>
                <a:spcPts val="600"/>
              </a:spcAft>
              <a:buSzPct val="200000"/>
              <a:buBlip>
                <a:blip r:embed="rId2"/>
              </a:buBlip>
            </a:pPr>
            <a:r>
              <a:rPr lang="ar-LY" altLang="ar-LY" b="1"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أ</a:t>
            </a:r>
            <a:r>
              <a:rPr lang="ar-SA" altLang="ar-LY" b="1"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نشاء </a:t>
            </a:r>
            <a:r>
              <a:rPr lang="ar-SA" altLang="ar-LY" b="1"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منصة إلكترونية تحت مسمى ( ثقافتنا ) . ( مكتب الإعلام </a:t>
            </a:r>
            <a:r>
              <a:rPr lang="ar-SA" altLang="ar-LY" b="1" dirty="0" err="1" smtClean="0">
                <a:solidFill>
                  <a:schemeClr val="accent1"/>
                </a:solidFill>
                <a:latin typeface="Calibri" panose="020F0502020204030204" pitchFamily="34" charset="0"/>
                <a:ea typeface="Calibri" panose="020F0502020204030204" pitchFamily="34" charset="0"/>
                <a:cs typeface="Arial" panose="020B0604020202020204" pitchFamily="34" charset="0"/>
              </a:rPr>
              <a:t>و</a:t>
            </a:r>
            <a:r>
              <a:rPr lang="ar-SA" altLang="ar-LY" b="1"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 التواصل) </a:t>
            </a:r>
            <a:endParaRPr lang="ar-LY" altLang="ar-LY" b="1" dirty="0" smtClean="0">
              <a:solidFill>
                <a:schemeClr val="accent1"/>
              </a:solidFill>
              <a:latin typeface="Calibri" panose="020F0502020204030204" pitchFamily="34" charset="0"/>
              <a:ea typeface="Calibri" panose="020F0502020204030204" pitchFamily="34" charset="0"/>
              <a:cs typeface="Arial" panose="020B0604020202020204" pitchFamily="34" charset="0"/>
            </a:endParaRPr>
          </a:p>
          <a:p>
            <a:pPr marL="91440" lvl="0" indent="-342900" algn="justLow" rtl="1">
              <a:spcBef>
                <a:spcPts val="600"/>
              </a:spcBef>
              <a:spcAft>
                <a:spcPts val="600"/>
              </a:spcAft>
              <a:buSzPct val="200000"/>
              <a:buBlip>
                <a:blip r:embed="rId2"/>
              </a:buBlip>
            </a:pPr>
            <a:r>
              <a:rPr lang="ar-SA" altLang="ar-LY" b="1"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إنشاء مبادرة تفاعلية تسمى ( رحلة الاكتشاف الثقافي ) </a:t>
            </a:r>
            <a:r>
              <a:rPr lang="ar-LY" altLang="ar-LY" b="1"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ل</a:t>
            </a:r>
            <a:r>
              <a:rPr lang="ar-SA" altLang="ar-LY" b="1"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فئتي  متلازم</a:t>
            </a:r>
            <a:r>
              <a:rPr lang="ar-LY" altLang="ar-LY" b="1"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ة</a:t>
            </a:r>
            <a:r>
              <a:rPr lang="ar-SA" altLang="ar-LY" b="1"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 داون ، وأطفال القمر . ( مكتب ثقافة الطفل ) </a:t>
            </a:r>
            <a:endParaRPr lang="en-GB" b="1" dirty="0" smtClean="0">
              <a:solidFill>
                <a:schemeClr val="accent1"/>
              </a:solidFill>
              <a:latin typeface="Calibri" panose="020F0502020204030204" pitchFamily="34" charset="0"/>
              <a:ea typeface="Calibri" panose="020F0502020204030204" pitchFamily="34" charset="0"/>
              <a:cs typeface="Arial" panose="020B0604020202020204" pitchFamily="34" charset="0"/>
            </a:endParaRPr>
          </a:p>
          <a:p>
            <a:pPr marL="91440" lvl="0" indent="-342900" algn="justLow" rtl="1">
              <a:spcBef>
                <a:spcPts val="600"/>
              </a:spcBef>
              <a:spcAft>
                <a:spcPts val="600"/>
              </a:spcAft>
              <a:buSzPct val="200000"/>
              <a:buBlip>
                <a:blip r:embed="rId2"/>
              </a:buBlip>
            </a:pPr>
            <a:endParaRPr lang="ar-LY" altLang="ar-LY" b="1" dirty="0" smtClean="0">
              <a:solidFill>
                <a:schemeClr val="accent1"/>
              </a:solidFill>
              <a:latin typeface="Calibri" panose="020F0502020204030204" pitchFamily="34" charset="0"/>
              <a:ea typeface="Calibri" panose="020F0502020204030204" pitchFamily="34" charset="0"/>
              <a:cs typeface="Arial" panose="020B0604020202020204"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 xmlns:a16="http://schemas.microsoft.com/office/drawing/2014/main" id="{602B06DE-DDE3-8931-262F-5AE231BD6556}"/>
              </a:ext>
            </a:extLst>
          </p:cNvPr>
          <p:cNvSpPr txBox="1"/>
          <p:nvPr/>
        </p:nvSpPr>
        <p:spPr>
          <a:xfrm>
            <a:off x="927848" y="658906"/>
            <a:ext cx="9265023" cy="6109237"/>
          </a:xfrm>
          <a:prstGeom prst="rect">
            <a:avLst/>
          </a:prstGeom>
          <a:noFill/>
        </p:spPr>
        <p:txBody>
          <a:bodyPr wrap="square">
            <a:spAutoFit/>
          </a:bodyPr>
          <a:lstStyle/>
          <a:p>
            <a:pPr algn="r" rtl="1">
              <a:lnSpc>
                <a:spcPct val="150000"/>
              </a:lnSpc>
              <a:tabLst>
                <a:tab pos="4326255" algn="l"/>
              </a:tabLst>
            </a:pPr>
            <a:r>
              <a:rPr lang="ar-SA" sz="2800" b="1" dirty="0">
                <a:solidFill>
                  <a:schemeClr val="accent1"/>
                </a:solidFill>
                <a:effectLst/>
                <a:latin typeface="Arial" panose="020B0604020202020204" pitchFamily="34" charset="0"/>
                <a:ea typeface="Calibri" panose="020F0502020204030204" pitchFamily="34" charset="0"/>
                <a:cs typeface="PT Bold Heading" panose="02010400000000000000" pitchFamily="2" charset="-78"/>
              </a:rPr>
              <a:t>الأهداف الإستراتيجية العامة :-</a:t>
            </a:r>
            <a:r>
              <a:rPr lang="ar-SA" sz="4400" dirty="0">
                <a:solidFill>
                  <a:schemeClr val="accent1"/>
                </a:solidFill>
                <a:effectLst/>
                <a:latin typeface="Calibri" panose="020F0502020204030204" pitchFamily="34" charset="0"/>
                <a:ea typeface="Calibri" panose="020F0502020204030204" pitchFamily="34" charset="0"/>
                <a:cs typeface="Arial" panose="020B0604020202020204" pitchFamily="34" charset="0"/>
              </a:rPr>
              <a:t>		</a:t>
            </a:r>
            <a:endParaRPr lang="en-GB" dirty="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Low" rtl="1">
              <a:lnSpc>
                <a:spcPct val="150000"/>
              </a:lnSpc>
              <a:buSzPct val="200000"/>
              <a:buBlip>
                <a:blip r:embed="rId2"/>
              </a:buBlip>
            </a:pPr>
            <a:r>
              <a:rPr lang="ar-SA" sz="2400" dirty="0">
                <a:solidFill>
                  <a:schemeClr val="accent1"/>
                </a:solidFill>
                <a:effectLst/>
                <a:latin typeface="Calibri" panose="020F0502020204030204" pitchFamily="34" charset="0"/>
                <a:ea typeface="Calibri" panose="020F0502020204030204" pitchFamily="34" charset="0"/>
                <a:cs typeface="Arial" panose="020B0604020202020204" pitchFamily="34" charset="0"/>
              </a:rPr>
              <a:t>في سبيل تطوير قطاع الثقافة يجب علينا أولاً تعزيز دورها من خلال مراجعة تاريخنا</a:t>
            </a:r>
            <a:endParaRPr lang="ar-LY" sz="2400" dirty="0">
              <a:solidFill>
                <a:schemeClr val="accent1"/>
              </a:solidFill>
              <a:latin typeface="Calibri" panose="020F0502020204030204" pitchFamily="34" charset="0"/>
              <a:ea typeface="Calibri" panose="020F0502020204030204" pitchFamily="34" charset="0"/>
              <a:cs typeface="Arial" panose="020B0604020202020204" pitchFamily="34" charset="0"/>
            </a:endParaRPr>
          </a:p>
          <a:p>
            <a:pPr lvl="0" algn="justLow" rtl="1">
              <a:lnSpc>
                <a:spcPct val="115000"/>
              </a:lnSpc>
              <a:buSzPct val="200000"/>
            </a:pPr>
            <a:r>
              <a:rPr lang="ar-LY" sz="2400" dirty="0">
                <a:solidFill>
                  <a:schemeClr val="accent1"/>
                </a:solidFill>
                <a:effectLst/>
                <a:latin typeface="Calibri" panose="020F0502020204030204" pitchFamily="34" charset="0"/>
                <a:ea typeface="Calibri" panose="020F0502020204030204" pitchFamily="34" charset="0"/>
                <a:cs typeface="Arial" panose="020B0604020202020204" pitchFamily="34" charset="0"/>
              </a:rPr>
              <a:t>           </a:t>
            </a:r>
            <a:r>
              <a:rPr lang="ar-SA" sz="2400" dirty="0">
                <a:solidFill>
                  <a:schemeClr val="accent1"/>
                </a:solidFill>
                <a:effectLst/>
                <a:latin typeface="Calibri" panose="020F0502020204030204" pitchFamily="34" charset="0"/>
                <a:ea typeface="Calibri" panose="020F0502020204030204" pitchFamily="34" charset="0"/>
                <a:cs typeface="Arial" panose="020B0604020202020204" pitchFamily="34" charset="0"/>
              </a:rPr>
              <a:t> الوطني المشرف و ما لنا من ريادة في قارة أفريقيا و العالم وما لنا  من ثقافة ذكرها</a:t>
            </a:r>
            <a:endParaRPr lang="ar-LY" sz="2400" dirty="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p>
            <a:pPr lvl="0" algn="justLow" rtl="1">
              <a:lnSpc>
                <a:spcPct val="115000"/>
              </a:lnSpc>
              <a:buSzPct val="200000"/>
            </a:pPr>
            <a:r>
              <a:rPr lang="ar-LY" sz="2400" dirty="0">
                <a:solidFill>
                  <a:schemeClr val="accent1"/>
                </a:solidFill>
                <a:latin typeface="Calibri" panose="020F0502020204030204" pitchFamily="34" charset="0"/>
                <a:ea typeface="Calibri" panose="020F0502020204030204" pitchFamily="34" charset="0"/>
                <a:cs typeface="Arial" panose="020B0604020202020204" pitchFamily="34" charset="0"/>
              </a:rPr>
              <a:t>        </a:t>
            </a:r>
            <a:r>
              <a:rPr lang="ar-LY" sz="2400" dirty="0">
                <a:solidFill>
                  <a:schemeClr val="accent1"/>
                </a:solidFill>
                <a:effectLst/>
                <a:latin typeface="Calibri" panose="020F0502020204030204" pitchFamily="34" charset="0"/>
                <a:ea typeface="Calibri" panose="020F0502020204030204" pitchFamily="34" charset="0"/>
                <a:cs typeface="Arial" panose="020B0604020202020204" pitchFamily="34" charset="0"/>
              </a:rPr>
              <a:t>   </a:t>
            </a:r>
            <a:r>
              <a:rPr lang="ar-SA" sz="2400" dirty="0">
                <a:solidFill>
                  <a:schemeClr val="accent1"/>
                </a:solidFill>
                <a:effectLst/>
                <a:latin typeface="Calibri" panose="020F0502020204030204" pitchFamily="34" charset="0"/>
                <a:ea typeface="Calibri" panose="020F0502020204030204" pitchFamily="34" charset="0"/>
                <a:cs typeface="Arial" panose="020B0604020202020204" pitchFamily="34" charset="0"/>
              </a:rPr>
              <a:t>المؤرخون في كتبهم وما اسست ليبيا في هذا المجال ليس بغريب على احد </a:t>
            </a:r>
            <a:r>
              <a:rPr lang="ar-SA" sz="2400" dirty="0" err="1"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ب</a:t>
            </a:r>
            <a:r>
              <a:rPr lang="ar-LY" sz="24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أ</a:t>
            </a:r>
            <a:r>
              <a:rPr lang="ar-SA" sz="2400" dirty="0" smtClean="0">
                <a:solidFill>
                  <a:schemeClr val="accent1"/>
                </a:solidFill>
                <a:effectLst/>
                <a:latin typeface="Calibri" panose="020F0502020204030204" pitchFamily="34" charset="0"/>
                <a:ea typeface="Calibri" panose="020F0502020204030204" pitchFamily="34" charset="0"/>
                <a:cs typeface="Arial" panose="020B0604020202020204" pitchFamily="34" charset="0"/>
              </a:rPr>
              <a:t>ن </a:t>
            </a:r>
            <a:r>
              <a:rPr lang="ar-SA" sz="2400" dirty="0">
                <a:solidFill>
                  <a:schemeClr val="accent1"/>
                </a:solidFill>
                <a:effectLst/>
                <a:latin typeface="Calibri" panose="020F0502020204030204" pitchFamily="34" charset="0"/>
                <a:ea typeface="Calibri" panose="020F0502020204030204" pitchFamily="34" charset="0"/>
                <a:cs typeface="Arial" panose="020B0604020202020204" pitchFamily="34" charset="0"/>
              </a:rPr>
              <a:t>ليبيا</a:t>
            </a:r>
            <a:endParaRPr lang="ar-LY" sz="2400" dirty="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p>
            <a:pPr lvl="0" algn="justLow" rtl="1">
              <a:lnSpc>
                <a:spcPct val="115000"/>
              </a:lnSpc>
              <a:buSzPct val="200000"/>
            </a:pPr>
            <a:r>
              <a:rPr lang="ar-LY" sz="2400" dirty="0">
                <a:solidFill>
                  <a:schemeClr val="accent1"/>
                </a:solidFill>
                <a:latin typeface="Calibri" panose="020F0502020204030204" pitchFamily="34" charset="0"/>
                <a:ea typeface="Calibri" panose="020F0502020204030204" pitchFamily="34" charset="0"/>
                <a:cs typeface="Arial" panose="020B0604020202020204" pitchFamily="34" charset="0"/>
              </a:rPr>
              <a:t>           </a:t>
            </a:r>
            <a:r>
              <a:rPr lang="ar-SA" sz="2400" dirty="0">
                <a:solidFill>
                  <a:schemeClr val="accent1"/>
                </a:solidFill>
                <a:effectLst/>
                <a:latin typeface="Calibri" panose="020F0502020204030204" pitchFamily="34" charset="0"/>
                <a:ea typeface="Calibri" panose="020F0502020204030204" pitchFamily="34" charset="0"/>
                <a:cs typeface="Arial" panose="020B0604020202020204" pitchFamily="34" charset="0"/>
              </a:rPr>
              <a:t> من الدول المؤسسة للثقافة في افريقيا والوطن العربي وما ساهمت به من خلال نشر</a:t>
            </a:r>
            <a:endParaRPr lang="ar-LY" sz="2400" dirty="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p>
            <a:pPr lvl="0" algn="justLow" rtl="1">
              <a:lnSpc>
                <a:spcPct val="115000"/>
              </a:lnSpc>
              <a:buSzPct val="200000"/>
            </a:pPr>
            <a:r>
              <a:rPr lang="ar-LY" sz="2400" dirty="0">
                <a:solidFill>
                  <a:schemeClr val="accent1"/>
                </a:solidFill>
                <a:latin typeface="Calibri" panose="020F0502020204030204" pitchFamily="34" charset="0"/>
                <a:ea typeface="Calibri" panose="020F0502020204030204" pitchFamily="34" charset="0"/>
                <a:cs typeface="Arial" panose="020B0604020202020204" pitchFamily="34" charset="0"/>
              </a:rPr>
              <a:t>          </a:t>
            </a:r>
            <a:r>
              <a:rPr lang="ar-SA" sz="2400" dirty="0">
                <a:solidFill>
                  <a:schemeClr val="accent1"/>
                </a:solidFill>
                <a:effectLst/>
                <a:latin typeface="Calibri" panose="020F0502020204030204" pitchFamily="34" charset="0"/>
                <a:ea typeface="Calibri" panose="020F0502020204030204" pitchFamily="34" charset="0"/>
                <a:cs typeface="Arial" panose="020B0604020202020204" pitchFamily="34" charset="0"/>
              </a:rPr>
              <a:t> الثقافة الإسلامية في العالم من خلال جمعية الدعوة الإسلامية </a:t>
            </a:r>
            <a:r>
              <a:rPr lang="ar-SA" sz="2400" dirty="0">
                <a:solidFill>
                  <a:schemeClr val="accent1"/>
                </a:solidFill>
                <a:latin typeface="Calibri" panose="020F0502020204030204" pitchFamily="34" charset="0"/>
                <a:ea typeface="Calibri" panose="020F0502020204030204" pitchFamily="34" charset="0"/>
                <a:cs typeface="Arial" panose="020B0604020202020204" pitchFamily="34" charset="0"/>
              </a:rPr>
              <a:t>العالمية .</a:t>
            </a:r>
            <a:endParaRPr lang="en-GB" sz="2400" dirty="0">
              <a:solidFill>
                <a:schemeClr val="accent1"/>
              </a:solidFill>
              <a:latin typeface="Calibri" panose="020F0502020204030204" pitchFamily="34" charset="0"/>
              <a:ea typeface="Calibri" panose="020F0502020204030204" pitchFamily="34" charset="0"/>
              <a:cs typeface="Arial" panose="020B0604020202020204" pitchFamily="34" charset="0"/>
            </a:endParaRPr>
          </a:p>
          <a:p>
            <a:pPr marL="342900" lvl="0" indent="-342900" algn="justLow" rtl="1">
              <a:lnSpc>
                <a:spcPct val="115000"/>
              </a:lnSpc>
              <a:buSzPct val="200000"/>
              <a:buBlip>
                <a:blip r:embed="rId2"/>
              </a:buBlip>
            </a:pPr>
            <a:r>
              <a:rPr lang="ar-SA" sz="2400" dirty="0">
                <a:solidFill>
                  <a:schemeClr val="accent1"/>
                </a:solidFill>
                <a:latin typeface="Calibri" panose="020F0502020204030204" pitchFamily="34" charset="0"/>
                <a:ea typeface="Calibri" panose="020F0502020204030204" pitchFamily="34" charset="0"/>
                <a:cs typeface="Arial" panose="020B0604020202020204" pitchFamily="34" charset="0"/>
              </a:rPr>
              <a:t>تنمية قدرات المبدعين من خلال تبني </a:t>
            </a:r>
            <a:r>
              <a:rPr lang="ar-SA" sz="2400" dirty="0" err="1" smtClean="0">
                <a:solidFill>
                  <a:schemeClr val="accent1"/>
                </a:solidFill>
                <a:latin typeface="Calibri" panose="020F0502020204030204" pitchFamily="34" charset="0"/>
                <a:ea typeface="Calibri" panose="020F0502020204030204" pitchFamily="34" charset="0"/>
                <a:cs typeface="Arial" panose="020B0604020202020204" pitchFamily="34" charset="0"/>
              </a:rPr>
              <a:t>كا</a:t>
            </a:r>
            <a:r>
              <a:rPr lang="ar-LY" sz="2400"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فت</a:t>
            </a:r>
            <a:r>
              <a:rPr lang="ar-SA" sz="2400"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 </a:t>
            </a:r>
            <a:r>
              <a:rPr lang="ar-SA" sz="2400" dirty="0">
                <a:solidFill>
                  <a:schemeClr val="accent1"/>
                </a:solidFill>
                <a:latin typeface="Calibri" panose="020F0502020204030204" pitchFamily="34" charset="0"/>
                <a:ea typeface="Calibri" panose="020F0502020204030204" pitchFamily="34" charset="0"/>
                <a:cs typeface="Arial" panose="020B0604020202020204" pitchFamily="34" charset="0"/>
              </a:rPr>
              <a:t>المشاريع الإستراتيجية التي من شأنها</a:t>
            </a:r>
            <a:endParaRPr lang="ar-LY" sz="2400" dirty="0">
              <a:solidFill>
                <a:schemeClr val="accent1"/>
              </a:solidFill>
              <a:latin typeface="Calibri" panose="020F0502020204030204" pitchFamily="34" charset="0"/>
              <a:ea typeface="Calibri" panose="020F0502020204030204" pitchFamily="34" charset="0"/>
              <a:cs typeface="Arial" panose="020B0604020202020204" pitchFamily="34" charset="0"/>
            </a:endParaRPr>
          </a:p>
          <a:p>
            <a:pPr lvl="0" algn="justLow" rtl="1">
              <a:lnSpc>
                <a:spcPct val="115000"/>
              </a:lnSpc>
              <a:buSzPct val="200000"/>
            </a:pPr>
            <a:r>
              <a:rPr lang="ar-LY" sz="2400" dirty="0">
                <a:solidFill>
                  <a:schemeClr val="accent1"/>
                </a:solidFill>
                <a:latin typeface="Calibri" panose="020F0502020204030204" pitchFamily="34" charset="0"/>
                <a:ea typeface="Calibri" panose="020F0502020204030204" pitchFamily="34" charset="0"/>
                <a:cs typeface="Arial" panose="020B0604020202020204" pitchFamily="34" charset="0"/>
              </a:rPr>
              <a:t>          </a:t>
            </a:r>
            <a:r>
              <a:rPr lang="ar-SA" sz="2400" dirty="0">
                <a:solidFill>
                  <a:schemeClr val="accent1"/>
                </a:solidFill>
                <a:latin typeface="Calibri" panose="020F0502020204030204" pitchFamily="34" charset="0"/>
                <a:ea typeface="Calibri" panose="020F0502020204030204" pitchFamily="34" charset="0"/>
                <a:cs typeface="Arial" panose="020B0604020202020204" pitchFamily="34" charset="0"/>
              </a:rPr>
              <a:t> الارتقاء بالجانب الإبداعي والثقافي والأدبي .</a:t>
            </a:r>
            <a:endParaRPr lang="ar-LY" sz="2400" dirty="0">
              <a:solidFill>
                <a:schemeClr val="accent1"/>
              </a:solidFill>
              <a:latin typeface="Calibri" panose="020F0502020204030204" pitchFamily="34" charset="0"/>
              <a:ea typeface="Calibri" panose="020F0502020204030204" pitchFamily="34" charset="0"/>
              <a:cs typeface="Arial" panose="020B0604020202020204" pitchFamily="34" charset="0"/>
            </a:endParaRPr>
          </a:p>
          <a:p>
            <a:pPr marL="342900" lvl="0" indent="-342900" algn="justLow" rtl="1">
              <a:lnSpc>
                <a:spcPct val="115000"/>
              </a:lnSpc>
              <a:buSzPct val="200000"/>
              <a:buBlip>
                <a:blip r:embed="rId2"/>
              </a:buBlip>
            </a:pPr>
            <a:r>
              <a:rPr lang="ar-SA" sz="2400" dirty="0">
                <a:solidFill>
                  <a:schemeClr val="accent1"/>
                </a:solidFill>
                <a:latin typeface="Calibri" panose="020F0502020204030204" pitchFamily="34" charset="0"/>
                <a:ea typeface="Calibri" panose="020F0502020204030204" pitchFamily="34" charset="0"/>
                <a:cs typeface="Arial" panose="020B0604020202020204" pitchFamily="34" charset="0"/>
              </a:rPr>
              <a:t>التعريف بالثقافة الليبية في كل المشاركات الدولية من خلال نشر الإصدارات الثقافية</a:t>
            </a:r>
            <a:endParaRPr lang="ar-LY" sz="2400" dirty="0">
              <a:solidFill>
                <a:schemeClr val="accent1"/>
              </a:solidFill>
              <a:latin typeface="Calibri" panose="020F0502020204030204" pitchFamily="34" charset="0"/>
              <a:ea typeface="Calibri" panose="020F0502020204030204" pitchFamily="34" charset="0"/>
              <a:cs typeface="Arial" panose="020B0604020202020204" pitchFamily="34" charset="0"/>
            </a:endParaRPr>
          </a:p>
          <a:p>
            <a:pPr lvl="0" algn="justLow" rtl="1">
              <a:lnSpc>
                <a:spcPct val="115000"/>
              </a:lnSpc>
              <a:buSzPct val="200000"/>
            </a:pPr>
            <a:r>
              <a:rPr lang="ar-LY" sz="2400" dirty="0">
                <a:solidFill>
                  <a:schemeClr val="accent1"/>
                </a:solidFill>
                <a:latin typeface="Calibri" panose="020F0502020204030204" pitchFamily="34" charset="0"/>
                <a:ea typeface="Calibri" panose="020F0502020204030204" pitchFamily="34" charset="0"/>
                <a:cs typeface="Arial" panose="020B0604020202020204" pitchFamily="34" charset="0"/>
              </a:rPr>
              <a:t>           </a:t>
            </a:r>
            <a:r>
              <a:rPr lang="ar-SA" sz="2400" dirty="0">
                <a:solidFill>
                  <a:schemeClr val="accent1"/>
                </a:solidFill>
                <a:latin typeface="Calibri" panose="020F0502020204030204" pitchFamily="34" charset="0"/>
                <a:ea typeface="Calibri" panose="020F0502020204030204" pitchFamily="34" charset="0"/>
                <a:cs typeface="Arial" panose="020B0604020202020204" pitchFamily="34" charset="0"/>
              </a:rPr>
              <a:t> والأدبية والمطويات و الأفلام الوثائقية .</a:t>
            </a:r>
            <a:endParaRPr lang="en-GB" sz="2400" dirty="0">
              <a:solidFill>
                <a:schemeClr val="accent1"/>
              </a:solidFill>
              <a:latin typeface="Calibri" panose="020F0502020204030204" pitchFamily="34" charset="0"/>
              <a:ea typeface="Calibri" panose="020F0502020204030204" pitchFamily="34" charset="0"/>
              <a:cs typeface="Arial" panose="020B0604020202020204" pitchFamily="34" charset="0"/>
            </a:endParaRPr>
          </a:p>
          <a:p>
            <a:pPr marL="342900" lvl="0" indent="-342900" algn="justLow" rtl="1">
              <a:lnSpc>
                <a:spcPct val="115000"/>
              </a:lnSpc>
              <a:buSzPct val="200000"/>
              <a:buBlip>
                <a:blip r:embed="rId2"/>
              </a:buBlip>
            </a:pPr>
            <a:r>
              <a:rPr lang="ar-SA" sz="2400" dirty="0">
                <a:solidFill>
                  <a:schemeClr val="accent1"/>
                </a:solidFill>
                <a:latin typeface="Calibri" panose="020F0502020204030204" pitchFamily="34" charset="0"/>
                <a:ea typeface="Calibri" panose="020F0502020204030204" pitchFamily="34" charset="0"/>
                <a:cs typeface="Arial" panose="020B0604020202020204" pitchFamily="34" charset="0"/>
              </a:rPr>
              <a:t>التواصل مع كافة المكونات الليبية و عدم تهميش أو إقصاء أحد </a:t>
            </a:r>
            <a:r>
              <a:rPr lang="ar-LY" sz="2400" dirty="0">
                <a:solidFill>
                  <a:schemeClr val="accent1"/>
                </a:solidFill>
                <a:latin typeface="Calibri" panose="020F0502020204030204" pitchFamily="34" charset="0"/>
                <a:ea typeface="Calibri" panose="020F0502020204030204" pitchFamily="34" charset="0"/>
                <a:cs typeface="Arial" panose="020B0604020202020204" pitchFamily="34" charset="0"/>
              </a:rPr>
              <a:t>.</a:t>
            </a:r>
            <a:endParaRPr lang="en-GB" sz="2400" dirty="0">
              <a:solidFill>
                <a:schemeClr val="accent1"/>
              </a:solidFill>
              <a:latin typeface="Calibri" panose="020F0502020204030204" pitchFamily="34" charset="0"/>
              <a:ea typeface="Calibri" panose="020F0502020204030204" pitchFamily="34" charset="0"/>
              <a:cs typeface="Arial" panose="020B0604020202020204" pitchFamily="34" charset="0"/>
            </a:endParaRPr>
          </a:p>
          <a:p>
            <a:pPr marL="342900" lvl="0" indent="-342900" algn="justLow" rtl="1">
              <a:lnSpc>
                <a:spcPct val="115000"/>
              </a:lnSpc>
              <a:buSzPct val="200000"/>
              <a:buBlip>
                <a:blip r:embed="rId2"/>
              </a:buBlip>
            </a:pPr>
            <a:r>
              <a:rPr lang="ar-SA" sz="2400" dirty="0">
                <a:solidFill>
                  <a:schemeClr val="accent1"/>
                </a:solidFill>
                <a:latin typeface="Calibri" panose="020F0502020204030204" pitchFamily="34" charset="0"/>
                <a:ea typeface="Calibri" panose="020F0502020204030204" pitchFamily="34" charset="0"/>
                <a:cs typeface="Arial" panose="020B0604020202020204" pitchFamily="34" charset="0"/>
              </a:rPr>
              <a:t>دعم المؤلف الليبي و إعادة طباعة النسخ المهمة من الكتب الوطنية للكتاب الليبيين.</a:t>
            </a:r>
            <a:endParaRPr lang="en-GB" sz="2400" dirty="0">
              <a:solidFill>
                <a:schemeClr val="accent1"/>
              </a:solidFill>
              <a:latin typeface="Calibri" panose="020F0502020204030204" pitchFamily="34" charset="0"/>
              <a:ea typeface="Calibri" panose="020F0502020204030204" pitchFamily="34" charset="0"/>
              <a:cs typeface="Arial" panose="020B0604020202020204" pitchFamily="34" charset="0"/>
            </a:endParaRPr>
          </a:p>
          <a:p>
            <a:pPr marL="342900" lvl="0" indent="-342900" algn="justLow" rtl="1">
              <a:lnSpc>
                <a:spcPct val="115000"/>
              </a:lnSpc>
              <a:buFont typeface="Symbol" panose="05050102010706020507" pitchFamily="18" charset="2"/>
              <a:buChar char=""/>
            </a:pPr>
            <a:endParaRPr lang="en-GB" sz="1200" dirty="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 xmlns:p14="http://schemas.microsoft.com/office/powerpoint/2010/main" val="568860074"/>
      </p:ext>
    </p:extLst>
  </p:cSld>
  <p:clrMapOvr>
    <a:masterClrMapping/>
  </p:clrMapOvr>
  <mc:AlternateContent xmlns:mc="http://schemas.openxmlformats.org/markup-compatibility/2006">
    <mc:Choice xmlns=""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 xmlns:a16="http://schemas.microsoft.com/office/drawing/2014/main" id="{1F3476C9-36B8-B32D-DD2C-170AB6A743DF}"/>
              </a:ext>
            </a:extLst>
          </p:cNvPr>
          <p:cNvSpPr txBox="1"/>
          <p:nvPr/>
        </p:nvSpPr>
        <p:spPr>
          <a:xfrm>
            <a:off x="887505" y="502029"/>
            <a:ext cx="9802906" cy="6355971"/>
          </a:xfrm>
          <a:prstGeom prst="rect">
            <a:avLst/>
          </a:prstGeom>
          <a:noFill/>
        </p:spPr>
        <p:txBody>
          <a:bodyPr wrap="square">
            <a:spAutoFit/>
          </a:bodyPr>
          <a:lstStyle/>
          <a:p>
            <a:pPr marL="342900" lvl="0" indent="-342900" algn="justLow" rtl="1">
              <a:lnSpc>
                <a:spcPct val="115000"/>
              </a:lnSpc>
              <a:buSzPct val="200000"/>
              <a:buBlip>
                <a:blip r:embed="rId2"/>
              </a:buBlip>
            </a:pPr>
            <a:r>
              <a:rPr lang="ar-SA" sz="2400" dirty="0">
                <a:solidFill>
                  <a:schemeClr val="accent1"/>
                </a:solidFill>
                <a:latin typeface="Calibri" panose="020F0502020204030204" pitchFamily="34" charset="0"/>
                <a:ea typeface="Calibri" panose="020F0502020204030204" pitchFamily="34" charset="0"/>
                <a:cs typeface="Arial" panose="020B0604020202020204" pitchFamily="34" charset="0"/>
              </a:rPr>
              <a:t>جمع المخطوطات الليبية بالكامل </a:t>
            </a:r>
            <a:r>
              <a:rPr lang="ar-LY" sz="2400"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و </a:t>
            </a:r>
            <a:r>
              <a:rPr lang="ar-SA" sz="2400" dirty="0" smtClean="0">
                <a:solidFill>
                  <a:schemeClr val="accent1"/>
                </a:solidFill>
                <a:latin typeface="Calibri" panose="020F0502020204030204" pitchFamily="34" charset="0"/>
                <a:ea typeface="Calibri" panose="020F0502020204030204" pitchFamily="34" charset="0"/>
                <a:cs typeface="Arial" panose="020B0604020202020204" pitchFamily="34" charset="0"/>
              </a:rPr>
              <a:t>إعادة </a:t>
            </a:r>
            <a:r>
              <a:rPr lang="ar-SA" sz="2400" dirty="0">
                <a:solidFill>
                  <a:schemeClr val="accent1"/>
                </a:solidFill>
                <a:latin typeface="Calibri" panose="020F0502020204030204" pitchFamily="34" charset="0"/>
                <a:ea typeface="Calibri" panose="020F0502020204030204" pitchFamily="34" charset="0"/>
                <a:cs typeface="Arial" panose="020B0604020202020204" pitchFamily="34" charset="0"/>
              </a:rPr>
              <a:t>طباعتها و التعريف بها .</a:t>
            </a:r>
            <a:endParaRPr lang="en-GB" sz="2400" dirty="0">
              <a:solidFill>
                <a:schemeClr val="accent1"/>
              </a:solidFill>
              <a:latin typeface="Calibri" panose="020F0502020204030204" pitchFamily="34" charset="0"/>
              <a:ea typeface="Calibri" panose="020F0502020204030204" pitchFamily="34" charset="0"/>
              <a:cs typeface="Arial" panose="020B0604020202020204" pitchFamily="34" charset="0"/>
            </a:endParaRPr>
          </a:p>
          <a:p>
            <a:pPr marL="342900" lvl="0" indent="-342900" algn="justLow" rtl="1">
              <a:lnSpc>
                <a:spcPct val="115000"/>
              </a:lnSpc>
              <a:buSzPct val="200000"/>
              <a:buBlip>
                <a:blip r:embed="rId2"/>
              </a:buBlip>
            </a:pPr>
            <a:r>
              <a:rPr lang="ar-SA" sz="2400" dirty="0">
                <a:solidFill>
                  <a:schemeClr val="accent1"/>
                </a:solidFill>
                <a:latin typeface="Calibri" panose="020F0502020204030204" pitchFamily="34" charset="0"/>
                <a:ea typeface="Calibri" panose="020F0502020204030204" pitchFamily="34" charset="0"/>
                <a:cs typeface="Arial" panose="020B0604020202020204" pitchFamily="34" charset="0"/>
              </a:rPr>
              <a:t>ترسيخ مفهوم التعاون و ذلك بالمشاركة مع الوزارات و المؤسسات الحكومية و العمل</a:t>
            </a:r>
            <a:endParaRPr lang="ar-LY" sz="2400" dirty="0">
              <a:solidFill>
                <a:schemeClr val="accent1"/>
              </a:solidFill>
              <a:latin typeface="Calibri" panose="020F0502020204030204" pitchFamily="34" charset="0"/>
              <a:ea typeface="Calibri" panose="020F0502020204030204" pitchFamily="34" charset="0"/>
              <a:cs typeface="Arial" panose="020B0604020202020204" pitchFamily="34" charset="0"/>
            </a:endParaRPr>
          </a:p>
          <a:p>
            <a:pPr lvl="0" algn="justLow" rtl="1">
              <a:lnSpc>
                <a:spcPct val="115000"/>
              </a:lnSpc>
              <a:buSzPct val="200000"/>
            </a:pPr>
            <a:r>
              <a:rPr lang="ar-LY" sz="2400" dirty="0">
                <a:solidFill>
                  <a:schemeClr val="accent1"/>
                </a:solidFill>
                <a:latin typeface="Calibri" panose="020F0502020204030204" pitchFamily="34" charset="0"/>
                <a:ea typeface="Calibri" panose="020F0502020204030204" pitchFamily="34" charset="0"/>
                <a:cs typeface="Arial" panose="020B0604020202020204" pitchFamily="34" charset="0"/>
              </a:rPr>
              <a:t>           </a:t>
            </a:r>
            <a:r>
              <a:rPr lang="ar-SA" sz="2400" dirty="0">
                <a:solidFill>
                  <a:schemeClr val="accent1"/>
                </a:solidFill>
                <a:latin typeface="Calibri" panose="020F0502020204030204" pitchFamily="34" charset="0"/>
                <a:ea typeface="Calibri" panose="020F0502020204030204" pitchFamily="34" charset="0"/>
                <a:cs typeface="Arial" panose="020B0604020202020204" pitchFamily="34" charset="0"/>
              </a:rPr>
              <a:t> بروح الفريق و ذلك في الأمور ذات الاهتمام المشترك مثل المناهج التعليمية ذات الطابع</a:t>
            </a:r>
            <a:endParaRPr lang="ar-LY" sz="2400" dirty="0">
              <a:solidFill>
                <a:schemeClr val="accent1"/>
              </a:solidFill>
              <a:latin typeface="Calibri" panose="020F0502020204030204" pitchFamily="34" charset="0"/>
              <a:ea typeface="Calibri" panose="020F0502020204030204" pitchFamily="34" charset="0"/>
              <a:cs typeface="Arial" panose="020B0604020202020204" pitchFamily="34" charset="0"/>
            </a:endParaRPr>
          </a:p>
          <a:p>
            <a:pPr lvl="0" algn="justLow" rtl="1">
              <a:lnSpc>
                <a:spcPct val="115000"/>
              </a:lnSpc>
              <a:buSzPct val="200000"/>
            </a:pPr>
            <a:r>
              <a:rPr lang="ar-LY" sz="2400" dirty="0">
                <a:solidFill>
                  <a:schemeClr val="accent1"/>
                </a:solidFill>
                <a:latin typeface="Calibri" panose="020F0502020204030204" pitchFamily="34" charset="0"/>
                <a:ea typeface="Calibri" panose="020F0502020204030204" pitchFamily="34" charset="0"/>
                <a:cs typeface="Arial" panose="020B0604020202020204" pitchFamily="34" charset="0"/>
              </a:rPr>
              <a:t>           </a:t>
            </a:r>
            <a:r>
              <a:rPr lang="ar-SA" sz="2400" dirty="0">
                <a:solidFill>
                  <a:schemeClr val="accent1"/>
                </a:solidFill>
                <a:latin typeface="Calibri" panose="020F0502020204030204" pitchFamily="34" charset="0"/>
                <a:ea typeface="Calibri" panose="020F0502020204030204" pitchFamily="34" charset="0"/>
                <a:cs typeface="Arial" panose="020B0604020202020204" pitchFamily="34" charset="0"/>
              </a:rPr>
              <a:t> الثقافي مع وزارة التربية والتعليم و التعاون مع وزارة الداخلية في نشر الوعي ونبذ العنف</a:t>
            </a:r>
            <a:endParaRPr lang="ar-LY" sz="2400" dirty="0">
              <a:solidFill>
                <a:schemeClr val="accent1"/>
              </a:solidFill>
              <a:latin typeface="Calibri" panose="020F0502020204030204" pitchFamily="34" charset="0"/>
              <a:ea typeface="Calibri" panose="020F0502020204030204" pitchFamily="34" charset="0"/>
              <a:cs typeface="Arial" panose="020B0604020202020204" pitchFamily="34" charset="0"/>
            </a:endParaRPr>
          </a:p>
          <a:p>
            <a:pPr lvl="0" algn="justLow" rtl="1">
              <a:lnSpc>
                <a:spcPct val="115000"/>
              </a:lnSpc>
              <a:buSzPct val="200000"/>
            </a:pPr>
            <a:r>
              <a:rPr lang="ar-LY" sz="2400" dirty="0">
                <a:solidFill>
                  <a:schemeClr val="accent1"/>
                </a:solidFill>
                <a:latin typeface="Calibri" panose="020F0502020204030204" pitchFamily="34" charset="0"/>
                <a:ea typeface="Calibri" panose="020F0502020204030204" pitchFamily="34" charset="0"/>
                <a:cs typeface="Arial" panose="020B0604020202020204" pitchFamily="34" charset="0"/>
              </a:rPr>
              <a:t>           </a:t>
            </a:r>
            <a:r>
              <a:rPr lang="ar-SA" sz="2400" dirty="0">
                <a:solidFill>
                  <a:schemeClr val="accent1"/>
                </a:solidFill>
                <a:latin typeface="Calibri" panose="020F0502020204030204" pitchFamily="34" charset="0"/>
                <a:ea typeface="Calibri" panose="020F0502020204030204" pitchFamily="34" charset="0"/>
                <a:cs typeface="Arial" panose="020B0604020202020204" pitchFamily="34" charset="0"/>
              </a:rPr>
              <a:t> و انتشار السلاح ونشر الإرشادات المرورية في الندوات و الورش و التعاون مع وزارة</a:t>
            </a:r>
            <a:endParaRPr lang="ar-LY" sz="2400" dirty="0">
              <a:solidFill>
                <a:schemeClr val="accent1"/>
              </a:solidFill>
              <a:latin typeface="Calibri" panose="020F0502020204030204" pitchFamily="34" charset="0"/>
              <a:ea typeface="Calibri" panose="020F0502020204030204" pitchFamily="34" charset="0"/>
              <a:cs typeface="Arial" panose="020B0604020202020204" pitchFamily="34" charset="0"/>
            </a:endParaRPr>
          </a:p>
          <a:p>
            <a:pPr lvl="0" algn="justLow" rtl="1">
              <a:lnSpc>
                <a:spcPct val="115000"/>
              </a:lnSpc>
              <a:buSzPct val="200000"/>
            </a:pPr>
            <a:r>
              <a:rPr lang="ar-LY" sz="2400" dirty="0">
                <a:solidFill>
                  <a:schemeClr val="accent1"/>
                </a:solidFill>
                <a:latin typeface="Calibri" panose="020F0502020204030204" pitchFamily="34" charset="0"/>
                <a:ea typeface="Calibri" panose="020F0502020204030204" pitchFamily="34" charset="0"/>
                <a:cs typeface="Arial" panose="020B0604020202020204" pitchFamily="34" charset="0"/>
              </a:rPr>
              <a:t>         </a:t>
            </a:r>
            <a:r>
              <a:rPr lang="ar-SA" sz="2400" dirty="0">
                <a:solidFill>
                  <a:schemeClr val="accent1"/>
                </a:solidFill>
                <a:latin typeface="Calibri" panose="020F0502020204030204" pitchFamily="34" charset="0"/>
                <a:ea typeface="Calibri" panose="020F0502020204030204" pitchFamily="34" charset="0"/>
                <a:cs typeface="Arial" panose="020B0604020202020204" pitchFamily="34" charset="0"/>
              </a:rPr>
              <a:t> التخطيط في نشر سياسة القضاء على العشوائيات و محاربتها .</a:t>
            </a:r>
            <a:endParaRPr lang="en-GB" sz="2400" dirty="0">
              <a:solidFill>
                <a:schemeClr val="accent1"/>
              </a:solidFill>
              <a:latin typeface="Calibri" panose="020F0502020204030204" pitchFamily="34" charset="0"/>
              <a:ea typeface="Calibri" panose="020F0502020204030204" pitchFamily="34" charset="0"/>
              <a:cs typeface="Arial" panose="020B0604020202020204" pitchFamily="34" charset="0"/>
            </a:endParaRPr>
          </a:p>
          <a:p>
            <a:pPr marL="342900" lvl="0" indent="-342900" algn="justLow" rtl="1">
              <a:lnSpc>
                <a:spcPct val="115000"/>
              </a:lnSpc>
              <a:spcAft>
                <a:spcPts val="1000"/>
              </a:spcAft>
              <a:buSzPct val="200000"/>
              <a:buBlip>
                <a:blip r:embed="rId2"/>
              </a:buBlip>
            </a:pPr>
            <a:r>
              <a:rPr lang="ar-SA" sz="2400" dirty="0">
                <a:solidFill>
                  <a:schemeClr val="accent1"/>
                </a:solidFill>
                <a:latin typeface="Calibri" panose="020F0502020204030204" pitchFamily="34" charset="0"/>
                <a:ea typeface="Calibri" panose="020F0502020204030204" pitchFamily="34" charset="0"/>
                <a:cs typeface="Arial" panose="020B0604020202020204" pitchFamily="34" charset="0"/>
              </a:rPr>
              <a:t>إرساء مفاهيم التسامح و سيادة القانون و دعم الواقع الثقافي</a:t>
            </a:r>
            <a:r>
              <a:rPr lang="ar-LY" sz="2400" dirty="0">
                <a:solidFill>
                  <a:schemeClr val="accent1"/>
                </a:solidFill>
                <a:latin typeface="Calibri" panose="020F0502020204030204" pitchFamily="34" charset="0"/>
                <a:ea typeface="Calibri" panose="020F0502020204030204" pitchFamily="34" charset="0"/>
                <a:cs typeface="Arial" panose="020B0604020202020204" pitchFamily="34" charset="0"/>
              </a:rPr>
              <a:t>.</a:t>
            </a:r>
            <a:endParaRPr lang="en-GB" sz="2400" dirty="0">
              <a:solidFill>
                <a:schemeClr val="accent1"/>
              </a:solidFill>
              <a:latin typeface="Calibri" panose="020F0502020204030204" pitchFamily="34" charset="0"/>
              <a:ea typeface="Calibri" panose="020F0502020204030204" pitchFamily="34" charset="0"/>
              <a:cs typeface="Arial" panose="020B0604020202020204" pitchFamily="34" charset="0"/>
            </a:endParaRPr>
          </a:p>
          <a:p>
            <a:pPr marL="342900" lvl="0" indent="-342900" algn="justLow" rtl="1">
              <a:lnSpc>
                <a:spcPct val="115000"/>
              </a:lnSpc>
              <a:spcAft>
                <a:spcPts val="1000"/>
              </a:spcAft>
              <a:buSzPct val="200000"/>
              <a:buBlip>
                <a:blip r:embed="rId2"/>
              </a:buBlip>
            </a:pPr>
            <a:r>
              <a:rPr lang="ar-SA" sz="2400" dirty="0">
                <a:solidFill>
                  <a:schemeClr val="accent1"/>
                </a:solidFill>
                <a:latin typeface="Calibri" panose="020F0502020204030204" pitchFamily="34" charset="0"/>
                <a:ea typeface="Calibri" panose="020F0502020204030204" pitchFamily="34" charset="0"/>
                <a:cs typeface="Arial" panose="020B0604020202020204" pitchFamily="34" charset="0"/>
              </a:rPr>
              <a:t>تحفيز كافة الفئات العمرية على المطالعة و اقتناء الكتب وتصفح المكتبات الالكترونية</a:t>
            </a:r>
            <a:endParaRPr lang="ar-LY" sz="2400" dirty="0">
              <a:solidFill>
                <a:schemeClr val="accent1"/>
              </a:solidFill>
              <a:latin typeface="Calibri" panose="020F0502020204030204" pitchFamily="34" charset="0"/>
              <a:ea typeface="Calibri" panose="020F0502020204030204" pitchFamily="34" charset="0"/>
              <a:cs typeface="Arial" panose="020B0604020202020204" pitchFamily="34" charset="0"/>
            </a:endParaRPr>
          </a:p>
          <a:p>
            <a:pPr lvl="0" algn="justLow" rtl="1">
              <a:lnSpc>
                <a:spcPct val="115000"/>
              </a:lnSpc>
              <a:spcAft>
                <a:spcPts val="1000"/>
              </a:spcAft>
              <a:buSzPct val="200000"/>
            </a:pPr>
            <a:r>
              <a:rPr lang="ar-LY" sz="2400" dirty="0">
                <a:solidFill>
                  <a:schemeClr val="accent1"/>
                </a:solidFill>
                <a:latin typeface="Calibri" panose="020F0502020204030204" pitchFamily="34" charset="0"/>
                <a:ea typeface="Calibri" panose="020F0502020204030204" pitchFamily="34" charset="0"/>
                <a:cs typeface="Arial" panose="020B0604020202020204" pitchFamily="34" charset="0"/>
              </a:rPr>
              <a:t>          </a:t>
            </a:r>
            <a:r>
              <a:rPr lang="ar-SA" sz="2400" dirty="0">
                <a:solidFill>
                  <a:schemeClr val="accent1"/>
                </a:solidFill>
                <a:latin typeface="Calibri" panose="020F0502020204030204" pitchFamily="34" charset="0"/>
                <a:ea typeface="Calibri" panose="020F0502020204030204" pitchFamily="34" charset="0"/>
                <a:cs typeface="Arial" panose="020B0604020202020204" pitchFamily="34" charset="0"/>
              </a:rPr>
              <a:t> الثقافية.</a:t>
            </a:r>
            <a:endParaRPr lang="en-GB" sz="2400" dirty="0">
              <a:solidFill>
                <a:schemeClr val="accent1"/>
              </a:solidFill>
              <a:latin typeface="Calibri" panose="020F0502020204030204" pitchFamily="34" charset="0"/>
              <a:ea typeface="Calibri" panose="020F0502020204030204" pitchFamily="34" charset="0"/>
              <a:cs typeface="Arial" panose="020B0604020202020204" pitchFamily="34" charset="0"/>
            </a:endParaRPr>
          </a:p>
          <a:p>
            <a:pPr marL="342900" lvl="0" indent="-342900" algn="justLow" rtl="1">
              <a:lnSpc>
                <a:spcPct val="115000"/>
              </a:lnSpc>
              <a:spcAft>
                <a:spcPts val="1000"/>
              </a:spcAft>
              <a:buSzPct val="200000"/>
              <a:buBlip>
                <a:blip r:embed="rId2"/>
              </a:buBlip>
            </a:pPr>
            <a:r>
              <a:rPr lang="ar-SA" sz="2400" dirty="0">
                <a:solidFill>
                  <a:schemeClr val="accent1"/>
                </a:solidFill>
                <a:latin typeface="Calibri" panose="020F0502020204030204" pitchFamily="34" charset="0"/>
                <a:ea typeface="Calibri" panose="020F0502020204030204" pitchFamily="34" charset="0"/>
                <a:cs typeface="Arial" panose="020B0604020202020204" pitchFamily="34" charset="0"/>
              </a:rPr>
              <a:t>تفعيل المشاركات الفنية المتمثلة في معارض الفنون التشكيلية وفن النحت ومعارض الصور</a:t>
            </a:r>
            <a:endParaRPr lang="ar-LY" sz="2400" dirty="0">
              <a:solidFill>
                <a:schemeClr val="accent1"/>
              </a:solidFill>
              <a:latin typeface="Calibri" panose="020F0502020204030204" pitchFamily="34" charset="0"/>
              <a:ea typeface="Calibri" panose="020F0502020204030204" pitchFamily="34" charset="0"/>
              <a:cs typeface="Arial" panose="020B0604020202020204" pitchFamily="34" charset="0"/>
            </a:endParaRPr>
          </a:p>
          <a:p>
            <a:pPr lvl="0" algn="justLow" rtl="1">
              <a:lnSpc>
                <a:spcPct val="115000"/>
              </a:lnSpc>
              <a:spcAft>
                <a:spcPts val="1000"/>
              </a:spcAft>
              <a:buSzPct val="200000"/>
            </a:pPr>
            <a:r>
              <a:rPr lang="ar-LY" sz="2400" dirty="0">
                <a:solidFill>
                  <a:schemeClr val="accent1"/>
                </a:solidFill>
                <a:latin typeface="Calibri" panose="020F0502020204030204" pitchFamily="34" charset="0"/>
                <a:ea typeface="Calibri" panose="020F0502020204030204" pitchFamily="34" charset="0"/>
                <a:cs typeface="Arial" panose="020B0604020202020204" pitchFamily="34" charset="0"/>
              </a:rPr>
              <a:t>          </a:t>
            </a:r>
            <a:r>
              <a:rPr lang="ar-SA" sz="2400" dirty="0">
                <a:solidFill>
                  <a:schemeClr val="accent1"/>
                </a:solidFill>
                <a:latin typeface="Calibri" panose="020F0502020204030204" pitchFamily="34" charset="0"/>
                <a:ea typeface="Calibri" panose="020F0502020204030204" pitchFamily="34" charset="0"/>
                <a:cs typeface="Arial" panose="020B0604020202020204" pitchFamily="34" charset="0"/>
              </a:rPr>
              <a:t> الفوتوغرافية و الفنون الشعبية و فن المسرح </a:t>
            </a:r>
            <a:r>
              <a:rPr lang="ar-LY" sz="2400" dirty="0">
                <a:solidFill>
                  <a:schemeClr val="accent1"/>
                </a:solidFill>
                <a:latin typeface="Calibri" panose="020F0502020204030204" pitchFamily="34" charset="0"/>
                <a:ea typeface="Calibri" panose="020F0502020204030204" pitchFamily="34" charset="0"/>
                <a:cs typeface="Arial" panose="020B0604020202020204" pitchFamily="34" charset="0"/>
              </a:rPr>
              <a:t>.</a:t>
            </a:r>
            <a:endParaRPr lang="en-GB" sz="2400" dirty="0">
              <a:solidFill>
                <a:schemeClr val="accent1"/>
              </a:solidFill>
              <a:latin typeface="Calibri" panose="020F0502020204030204" pitchFamily="34" charset="0"/>
              <a:ea typeface="Calibri" panose="020F0502020204030204" pitchFamily="34" charset="0"/>
              <a:cs typeface="Arial" panose="020B0604020202020204" pitchFamily="34" charset="0"/>
            </a:endParaRPr>
          </a:p>
          <a:p>
            <a:pPr marL="342900" lvl="0" indent="-342900" algn="justLow" rtl="1">
              <a:lnSpc>
                <a:spcPct val="115000"/>
              </a:lnSpc>
              <a:spcAft>
                <a:spcPts val="1000"/>
              </a:spcAft>
              <a:buSzPct val="200000"/>
              <a:buBlip>
                <a:blip r:embed="rId2"/>
              </a:buBlip>
            </a:pPr>
            <a:r>
              <a:rPr lang="ar-SA" sz="2400" dirty="0">
                <a:solidFill>
                  <a:schemeClr val="accent1"/>
                </a:solidFill>
                <a:latin typeface="Calibri" panose="020F0502020204030204" pitchFamily="34" charset="0"/>
                <a:ea typeface="Calibri" panose="020F0502020204030204" pitchFamily="34" charset="0"/>
                <a:cs typeface="Arial" panose="020B0604020202020204" pitchFamily="34" charset="0"/>
              </a:rPr>
              <a:t>الاهتمام بالصناعات التقليدية و الأشغال الحرفية و التعريف بها من خلال إقامة المعارض</a:t>
            </a:r>
            <a:endParaRPr lang="ar-LY" sz="2400" dirty="0">
              <a:solidFill>
                <a:schemeClr val="accent1"/>
              </a:solidFill>
              <a:latin typeface="Calibri" panose="020F0502020204030204" pitchFamily="34" charset="0"/>
              <a:ea typeface="Calibri" panose="020F0502020204030204" pitchFamily="34" charset="0"/>
              <a:cs typeface="Arial" panose="020B0604020202020204" pitchFamily="34" charset="0"/>
            </a:endParaRPr>
          </a:p>
          <a:p>
            <a:pPr lvl="0" algn="justLow" rtl="1">
              <a:lnSpc>
                <a:spcPct val="115000"/>
              </a:lnSpc>
              <a:spcAft>
                <a:spcPts val="1000"/>
              </a:spcAft>
              <a:buSzPct val="200000"/>
            </a:pPr>
            <a:r>
              <a:rPr lang="ar-LY" sz="2400" dirty="0">
                <a:solidFill>
                  <a:schemeClr val="accent1"/>
                </a:solidFill>
                <a:latin typeface="Calibri" panose="020F0502020204030204" pitchFamily="34" charset="0"/>
                <a:ea typeface="Calibri" panose="020F0502020204030204" pitchFamily="34" charset="0"/>
                <a:cs typeface="Arial" panose="020B0604020202020204" pitchFamily="34" charset="0"/>
              </a:rPr>
              <a:t>         </a:t>
            </a:r>
            <a:r>
              <a:rPr lang="ar-SA" sz="2400" dirty="0">
                <a:solidFill>
                  <a:schemeClr val="accent1"/>
                </a:solidFill>
                <a:latin typeface="Calibri" panose="020F0502020204030204" pitchFamily="34" charset="0"/>
                <a:ea typeface="Calibri" panose="020F0502020204030204" pitchFamily="34" charset="0"/>
                <a:cs typeface="Arial" panose="020B0604020202020204" pitchFamily="34" charset="0"/>
              </a:rPr>
              <a:t> المحلية و الدولية</a:t>
            </a:r>
            <a:endParaRPr lang="en-GB" sz="2400" dirty="0">
              <a:solidFill>
                <a:schemeClr val="accent1"/>
              </a:solidFill>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 xmlns:p14="http://schemas.microsoft.com/office/powerpoint/2010/main" val="3515873247"/>
      </p:ext>
    </p:extLst>
  </p:cSld>
  <p:clrMapOvr>
    <a:masterClrMapping/>
  </p:clrMapOvr>
  <mc:AlternateContent xmlns:mc="http://schemas.openxmlformats.org/markup-compatibility/2006">
    <mc:Choice xmlns=""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Facet">
  <a:themeElements>
    <a:clrScheme name="Custom 5">
      <a:dk1>
        <a:sysClr val="windowText" lastClr="000000"/>
      </a:dk1>
      <a:lt1>
        <a:sysClr val="window" lastClr="FFFFFF"/>
      </a:lt1>
      <a:dk2>
        <a:srgbClr val="2C3C43"/>
      </a:dk2>
      <a:lt2>
        <a:srgbClr val="EBEBEB"/>
      </a:lt2>
      <a:accent1>
        <a:srgbClr val="AF8C13"/>
      </a:accent1>
      <a:accent2>
        <a:srgbClr val="F5E3A5"/>
      </a:accent2>
      <a:accent3>
        <a:srgbClr val="E6B91E"/>
      </a:accent3>
      <a:accent4>
        <a:srgbClr val="AF8C13"/>
      </a:accent4>
      <a:accent5>
        <a:srgbClr val="C42F1A"/>
      </a:accent5>
      <a:accent6>
        <a:srgbClr val="918655"/>
      </a:accent6>
      <a:hlink>
        <a:srgbClr val="F0D577"/>
      </a:hlink>
      <a:folHlink>
        <a:srgbClr val="F0D577"/>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TM02900688[[fn=Facet]]</Template>
  <TotalTime>844</TotalTime>
  <Words>2226</Words>
  <Application>Microsoft Office PowerPoint</Application>
  <PresentationFormat>مخصص</PresentationFormat>
  <Paragraphs>450</Paragraphs>
  <Slides>31</Slides>
  <Notes>0</Notes>
  <HiddenSlides>0</HiddenSlides>
  <MMClips>0</MMClips>
  <ScaleCrop>false</ScaleCrop>
  <HeadingPairs>
    <vt:vector size="4" baseType="variant">
      <vt:variant>
        <vt:lpstr>سمة</vt:lpstr>
      </vt:variant>
      <vt:variant>
        <vt:i4>1</vt:i4>
      </vt:variant>
      <vt:variant>
        <vt:lpstr>عناوين الشرائح</vt:lpstr>
      </vt:variant>
      <vt:variant>
        <vt:i4>31</vt:i4>
      </vt:variant>
    </vt:vector>
  </HeadingPairs>
  <TitlesOfParts>
    <vt:vector size="32" baseType="lpstr">
      <vt:lpstr>Facet</vt:lpstr>
      <vt:lpstr>الشريحة 1</vt:lpstr>
      <vt:lpstr>الشريحة 2</vt:lpstr>
      <vt:lpstr>الشريحة 3</vt:lpstr>
      <vt:lpstr>الشريحة 4</vt:lpstr>
      <vt:lpstr>الشريحة 5</vt:lpstr>
      <vt:lpstr>الشريحة 6</vt:lpstr>
      <vt:lpstr>الشريحة 7</vt:lpstr>
      <vt:lpstr>الشريحة 8</vt:lpstr>
      <vt:lpstr>الشريحة 9</vt:lpstr>
      <vt:lpstr>الشريحة 10</vt:lpstr>
      <vt:lpstr>الشريحة 11</vt:lpstr>
      <vt:lpstr>الشريحة 12</vt:lpstr>
      <vt:lpstr>الشريحة 13</vt:lpstr>
      <vt:lpstr>الشريحة 14</vt:lpstr>
      <vt:lpstr>الشريحة 15</vt:lpstr>
      <vt:lpstr>الشريحة 16</vt:lpstr>
      <vt:lpstr>الشريحة 17</vt:lpstr>
      <vt:lpstr>الشريحة 18</vt:lpstr>
      <vt:lpstr>الشريحة 19</vt:lpstr>
      <vt:lpstr>الشريحة 20</vt:lpstr>
      <vt:lpstr>الشريحة 21</vt:lpstr>
      <vt:lpstr>الشريحة 22</vt:lpstr>
      <vt:lpstr>الشريحة 23</vt:lpstr>
      <vt:lpstr>الشريحة 24</vt:lpstr>
      <vt:lpstr>الشريحة 25</vt:lpstr>
      <vt:lpstr>الشريحة 26</vt:lpstr>
      <vt:lpstr>الشريحة 27</vt:lpstr>
      <vt:lpstr>الشريحة 28</vt:lpstr>
      <vt:lpstr>الشريحة 29</vt:lpstr>
      <vt:lpstr>الشريحة 30</vt:lpstr>
      <vt:lpstr>الشريحة 31</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abdo fmaz</dc:creator>
  <cp:lastModifiedBy>HP</cp:lastModifiedBy>
  <cp:revision>92</cp:revision>
  <dcterms:created xsi:type="dcterms:W3CDTF">2023-12-10T14:44:26Z</dcterms:created>
  <dcterms:modified xsi:type="dcterms:W3CDTF">2023-12-25T23:16:14Z</dcterms:modified>
</cp:coreProperties>
</file>